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068" r:id="rId4"/>
  </p:sldMasterIdLst>
  <p:notesMasterIdLst>
    <p:notesMasterId r:id="rId37"/>
  </p:notesMasterIdLst>
  <p:handoutMasterIdLst>
    <p:handoutMasterId r:id="rId38"/>
  </p:handoutMasterIdLst>
  <p:sldIdLst>
    <p:sldId id="258" r:id="rId5"/>
    <p:sldId id="256" r:id="rId6"/>
    <p:sldId id="259" r:id="rId7"/>
    <p:sldId id="260" r:id="rId8"/>
    <p:sldId id="261" r:id="rId9"/>
    <p:sldId id="2147479704" r:id="rId10"/>
    <p:sldId id="272" r:id="rId11"/>
    <p:sldId id="262" r:id="rId12"/>
    <p:sldId id="285" r:id="rId13"/>
    <p:sldId id="263" r:id="rId14"/>
    <p:sldId id="284" r:id="rId15"/>
    <p:sldId id="271" r:id="rId16"/>
    <p:sldId id="275" r:id="rId17"/>
    <p:sldId id="278" r:id="rId18"/>
    <p:sldId id="274" r:id="rId19"/>
    <p:sldId id="273" r:id="rId20"/>
    <p:sldId id="265" r:id="rId21"/>
    <p:sldId id="279" r:id="rId22"/>
    <p:sldId id="280" r:id="rId23"/>
    <p:sldId id="266" r:id="rId24"/>
    <p:sldId id="267" r:id="rId25"/>
    <p:sldId id="281" r:id="rId26"/>
    <p:sldId id="282" r:id="rId27"/>
    <p:sldId id="268" r:id="rId28"/>
    <p:sldId id="269" r:id="rId29"/>
    <p:sldId id="270" r:id="rId30"/>
    <p:sldId id="283" r:id="rId31"/>
    <p:sldId id="2147483647" r:id="rId32"/>
    <p:sldId id="2134805434" r:id="rId33"/>
    <p:sldId id="264" r:id="rId34"/>
    <p:sldId id="277" r:id="rId35"/>
    <p:sldId id="276"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ésentation du cours" id="{12FEF065-B3A6-4543-940D-FBE533E61D6D}">
          <p14:sldIdLst>
            <p14:sldId id="258"/>
            <p14:sldId id="256"/>
          </p14:sldIdLst>
        </p14:section>
        <p14:section name="Session principale" id="{5596754D-FF73-4CAE-B8D4-DBC593DDF241}">
          <p14:sldIdLst>
            <p14:sldId id="259"/>
            <p14:sldId id="260"/>
            <p14:sldId id="261"/>
            <p14:sldId id="2147479704"/>
            <p14:sldId id="272"/>
            <p14:sldId id="262"/>
            <p14:sldId id="285"/>
            <p14:sldId id="263"/>
            <p14:sldId id="284"/>
            <p14:sldId id="271"/>
            <p14:sldId id="275"/>
            <p14:sldId id="278"/>
            <p14:sldId id="274"/>
            <p14:sldId id="273"/>
            <p14:sldId id="265"/>
            <p14:sldId id="279"/>
            <p14:sldId id="280"/>
            <p14:sldId id="266"/>
            <p14:sldId id="267"/>
            <p14:sldId id="281"/>
            <p14:sldId id="282"/>
            <p14:sldId id="268"/>
            <p14:sldId id="269"/>
            <p14:sldId id="270"/>
            <p14:sldId id="283"/>
            <p14:sldId id="2147483647"/>
            <p14:sldId id="2134805434"/>
            <p14:sldId id="264"/>
            <p14:sldId id="277"/>
            <p14:sldId id="276"/>
          </p14:sldIdLst>
        </p14:section>
        <p14:section name="Conclusion" id="{80DCB41F-D5A1-425B-8073-1AED09A6F3FE}">
          <p14:sldIdLst/>
        </p14:section>
      </p14:sectionLst>
    </p:ext>
    <p:ext uri="{EFAFB233-063F-42B5-8137-9DF3F51BA10A}">
      <p15:sldGuideLst xmlns:p15="http://schemas.microsoft.com/office/powerpoint/2012/main">
        <p15:guide id="1" pos="4224" userDrawn="1">
          <p15:clr>
            <a:srgbClr val="A4A3A4"/>
          </p15:clr>
        </p15:guide>
        <p15:guide id="2" orient="horz" pos="2160">
          <p15:clr>
            <a:srgbClr val="A4A3A4"/>
          </p15:clr>
        </p15:guide>
        <p15:guide id="3" pos="584" userDrawn="1">
          <p15:clr>
            <a:srgbClr val="A4A3A4"/>
          </p15:clr>
        </p15:guide>
        <p15:guide id="5" pos="29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5"/>
    <a:srgbClr val="E7E6E1"/>
    <a:srgbClr val="F0F0F0"/>
    <a:srgbClr val="743A1E"/>
    <a:srgbClr val="F7F6F7"/>
    <a:srgbClr val="275272"/>
    <a:srgbClr val="F1F0F2"/>
    <a:srgbClr val="F2F2F2"/>
    <a:srgbClr val="F2F1F2"/>
    <a:srgbClr val="FBED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AF92D-20DE-4365-A6B3-8F91894A9731}" v="3" dt="2025-02-14T21:31:54.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4346" autoAdjust="0"/>
    <p:restoredTop sz="94660"/>
  </p:normalViewPr>
  <p:slideViewPr>
    <p:cSldViewPr snapToGrid="0">
      <p:cViewPr>
        <p:scale>
          <a:sx n="100" d="100"/>
          <a:sy n="100" d="100"/>
        </p:scale>
        <p:origin x="2126" y="542"/>
      </p:cViewPr>
      <p:guideLst>
        <p:guide pos="4224"/>
        <p:guide orient="horz" pos="2160"/>
        <p:guide pos="584"/>
        <p:guide pos="295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688454-C025-467B-BC07-324D7250F171}" type="datetime8">
              <a:rPr lang="en-US" smtClean="0">
                <a:latin typeface="Segoe UI" pitchFamily="34" charset="0"/>
              </a:rPr>
              <a:t>3/13/2025 3:22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ECC9B7F-56AD-4C6E-9C09-59539C8F5498}" type="datetime8">
              <a:rPr lang="en-US" smtClean="0"/>
              <a:t>3/13/2025 3:22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67BBB6-3EE9-468B-880F-B9763807E13F}"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
        <p:nvSpPr>
          <p:cNvPr id="8" name="Footer Placeholder 7">
            <a:extLst>
              <a:ext uri="{FF2B5EF4-FFF2-40B4-BE49-F238E27FC236}">
                <a16:creationId xmlns:a16="http://schemas.microsoft.com/office/drawing/2014/main" id="{D346DCCE-FE69-0189-445A-E438221C153E}"/>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187139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99948CA5-7F2F-4370-8ABC-0E48D0595019}"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
        <p:nvSpPr>
          <p:cNvPr id="8" name="Footer Placeholder 7">
            <a:extLst>
              <a:ext uri="{FF2B5EF4-FFF2-40B4-BE49-F238E27FC236}">
                <a16:creationId xmlns:a16="http://schemas.microsoft.com/office/drawing/2014/main" id="{C49F1140-CF31-5F58-4F7C-F3FC9BD74C83}"/>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13348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sz="900"/>
              <a:t>Cette image a été créée dans Copilot avec Microsoft Designer en utilisant les mots présents sur le panneau de gauche.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fr-FR" sz="900"/>
              <a:t>Pourquoi pensez-vous que les mots sont mal orthographiés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fr-FR" sz="900"/>
              <a:t>Réponse de Copilote :</a:t>
            </a:r>
          </a:p>
          <a:p>
            <a:pPr algn="l"/>
            <a:r>
              <a:rPr lang="fr-FR" b="0" i="0">
                <a:solidFill>
                  <a:srgbClr val="242424"/>
                </a:solidFill>
                <a:effectLst/>
                <a:latin typeface="Segoe UI" panose="020B0502040204020203" pitchFamily="34" charset="0"/>
              </a:rPr>
              <a:t>Les mots mal orthographiés dans les images sont probablement dus aux limites du modèle de génération d’images. Ces modèles ont parfois du mal à restituer correctement le texte, en particulier lors de la création d’images complexes ou artistiques.</a:t>
            </a:r>
          </a:p>
          <a:p>
            <a:pPr algn="l"/>
            <a:endParaRPr lang="en-US" b="0" i="0">
              <a:solidFill>
                <a:srgbClr val="242424"/>
              </a:solidFill>
              <a:effectLst/>
              <a:latin typeface="Segoe UI" panose="020B0502040204020203" pitchFamily="34" charset="0"/>
            </a:endParaRPr>
          </a:p>
          <a:p>
            <a:pPr algn="l"/>
            <a:r>
              <a:rPr lang="fr-FR" b="0" i="0">
                <a:solidFill>
                  <a:srgbClr val="242424"/>
                </a:solidFill>
                <a:effectLst/>
                <a:latin typeface="Segoe UI" panose="020B0502040204020203" pitchFamily="34" charset="0"/>
              </a:rPr>
              <a:t>Si vous devez expliquer cela à d’autres personnes, vous pouvez mentionner que la génération d’images s’est concentrée sur les éléments visuels et thématiques plutôt que sur la précision du texte. L’objectif principal était de capturer l’essence d’un personnage qui est un concepteur talentueux, créant des expériences magiques. Si vous avez besoin d’ajustements ou d’une aide supplémentaire, n’hésitez pas à me le faire savoir !</a:t>
            </a:r>
          </a:p>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2BC5C072-4801-425D-A948-E877DF0AEEDA}"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
        <p:nvSpPr>
          <p:cNvPr id="8" name="Footer Placeholder 7">
            <a:extLst>
              <a:ext uri="{FF2B5EF4-FFF2-40B4-BE49-F238E27FC236}">
                <a16:creationId xmlns:a16="http://schemas.microsoft.com/office/drawing/2014/main" id="{A88BB9A2-7269-2149-DC57-D5CF44994638}"/>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17449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b="0" i="0">
                <a:solidFill>
                  <a:srgbClr val="242424"/>
                </a:solidFill>
                <a:effectLst/>
                <a:latin typeface="Segoe UI" panose="020B0502040204020203" pitchFamily="34" charset="0"/>
              </a:rPr>
              <a:t> « Mad Libs® » est une marque déposée de Penguin Group (USA) Inc. Cette utilisation ne constitue ni une approbation ni une affiliation avec le propriétaire de la marque et est uniquement destinée à des fins éducatives. </a:t>
            </a:r>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E22E52AB-2232-448E-AE14-8D4F8CCE94CF}"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
        <p:nvSpPr>
          <p:cNvPr id="8" name="Footer Placeholder 7">
            <a:extLst>
              <a:ext uri="{FF2B5EF4-FFF2-40B4-BE49-F238E27FC236}">
                <a16:creationId xmlns:a16="http://schemas.microsoft.com/office/drawing/2014/main" id="{6F2BE37C-486E-8219-196C-CF1ACAA0F418}"/>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212962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DC6328BF-226A-46F6-AD7F-D7D2C321883E}"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8" name="Footer Placeholder 7">
            <a:extLst>
              <a:ext uri="{FF2B5EF4-FFF2-40B4-BE49-F238E27FC236}">
                <a16:creationId xmlns:a16="http://schemas.microsoft.com/office/drawing/2014/main" id="{4D2E6218-5FA0-2B9D-1A1A-C6ED3201D6FD}"/>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227244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602A9862-378B-491B-8D7F-A5E100612BAD}"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8" name="Footer Placeholder 7">
            <a:extLst>
              <a:ext uri="{FF2B5EF4-FFF2-40B4-BE49-F238E27FC236}">
                <a16:creationId xmlns:a16="http://schemas.microsoft.com/office/drawing/2014/main" id="{1545ABA6-4AF3-A207-CD32-D45972E0BB65}"/>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6515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A17C3E-AEDD-4BD2-957E-32EDC4C87053}"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8" name="Footer Placeholder 7">
            <a:extLst>
              <a:ext uri="{FF2B5EF4-FFF2-40B4-BE49-F238E27FC236}">
                <a16:creationId xmlns:a16="http://schemas.microsoft.com/office/drawing/2014/main" id="{A32E0E5B-3027-8C40-3A43-58BF86643981}"/>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248376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57B4-DAC2-30ED-B900-9C3DF8088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ECA-5E0F-12A2-84C2-CDB349CA5B1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7871A6E-4FA5-D56F-2149-A8B2FD17EEAC}"/>
              </a:ext>
            </a:extLst>
          </p:cNvPr>
          <p:cNvSpPr>
            <a:spLocks noGrp="1"/>
          </p:cNvSpPr>
          <p:nvPr>
            <p:ph type="body" sz="quarter" idx="3"/>
          </p:nvPr>
        </p:nvSpPr>
        <p:spPr/>
        <p:txBody>
          <a:bodyPr/>
          <a:lstStyle/>
          <a:p>
            <a:r>
              <a:rPr lang="fr-FR" i="1"/>
              <a:t>Encouragez tous les apprenants à partager leurs résultats et à discuter des techniques d’incitation qu’ils ont trouvées efficaces.</a:t>
            </a:r>
          </a:p>
        </p:txBody>
      </p:sp>
      <p:sp>
        <p:nvSpPr>
          <p:cNvPr id="4" name="Slide Number Placeholder 3">
            <a:extLst>
              <a:ext uri="{FF2B5EF4-FFF2-40B4-BE49-F238E27FC236}">
                <a16:creationId xmlns:a16="http://schemas.microsoft.com/office/drawing/2014/main" id="{BAA66B29-321E-8BDA-AE19-C217B45CEB3A}"/>
              </a:ext>
            </a:extLst>
          </p:cNvPr>
          <p:cNvSpPr>
            <a:spLocks noGrp="1"/>
          </p:cNvSpPr>
          <p:nvPr>
            <p:ph type="sldNum" sz="quarter" idx="5"/>
          </p:nvPr>
        </p:nvSpPr>
        <p:spPr/>
      </p:sp>
      <p:sp>
        <p:nvSpPr>
          <p:cNvPr id="5" name="Footer Placeholder 4">
            <a:extLst>
              <a:ext uri="{FF2B5EF4-FFF2-40B4-BE49-F238E27FC236}">
                <a16:creationId xmlns:a16="http://schemas.microsoft.com/office/drawing/2014/main" id="{07A520A6-9CA3-DBE0-F9CB-4E87A202C07E}"/>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3280442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fr-FR" b="0" i="1">
                <a:solidFill>
                  <a:srgbClr val="161616"/>
                </a:solidFill>
                <a:effectLst/>
                <a:highlight>
                  <a:srgbClr val="FFFFFF"/>
                </a:highlight>
                <a:latin typeface="Segoe UI" panose="020B0502040204020203" pitchFamily="34" charset="0"/>
              </a:rPr>
              <a:t>Laissez quelques minutes aux apprenants pour réfléchir à chaque question. Utilisez ensuite les animations de construction de diapositives pour révéler les bonnes réponses.</a:t>
            </a:r>
          </a:p>
          <a:p>
            <a:pPr algn="l"/>
            <a:endParaRPr lang="en-GB" b="0" i="0">
              <a:solidFill>
                <a:srgbClr val="161616"/>
              </a:solidFill>
              <a:effectLst/>
              <a:highlight>
                <a:srgbClr val="FFFFFF"/>
              </a:highligh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177CD65-41C2-4EA8-879E-11EBCA8A5396}" type="datetime8">
              <a:rPr lang="en-US" smtClean="0"/>
              <a:t>3/13/2025 3:22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
        <p:nvSpPr>
          <p:cNvPr id="8" name="Footer Placeholder 7">
            <a:extLst>
              <a:ext uri="{FF2B5EF4-FFF2-40B4-BE49-F238E27FC236}">
                <a16:creationId xmlns:a16="http://schemas.microsoft.com/office/drawing/2014/main" id="{AA758026-F907-0F2A-096D-02CB24A44AB3}"/>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127817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08F9CF70-F1B7-40BF-A2CD-14E753EA6C88}"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8" name="Footer Placeholder 7">
            <a:extLst>
              <a:ext uri="{FF2B5EF4-FFF2-40B4-BE49-F238E27FC236}">
                <a16:creationId xmlns:a16="http://schemas.microsoft.com/office/drawing/2014/main" id="{732F946D-DCFC-0868-3FD1-38962D90F9AD}"/>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235505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8799BA5-18CF-4BD0-A1A1-A6CA79D7ACB4}"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
        <p:nvSpPr>
          <p:cNvPr id="8" name="Footer Placeholder 7">
            <a:extLst>
              <a:ext uri="{FF2B5EF4-FFF2-40B4-BE49-F238E27FC236}">
                <a16:creationId xmlns:a16="http://schemas.microsoft.com/office/drawing/2014/main" id="{F2F16012-5AEF-1B73-7192-0D4239EF73D2}"/>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40620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EF98293-FA0C-4065-A7D8-2ED874BE9910}"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
        <p:nvSpPr>
          <p:cNvPr id="8" name="Footer Placeholder 7">
            <a:extLst>
              <a:ext uri="{FF2B5EF4-FFF2-40B4-BE49-F238E27FC236}">
                <a16:creationId xmlns:a16="http://schemas.microsoft.com/office/drawing/2014/main" id="{16F704B8-E545-8B05-5992-8E8AF68930C0}"/>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251085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CC59DB1-4292-494F-B4DE-5DBB22FA12F6}"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8" name="Footer Placeholder 7">
            <a:extLst>
              <a:ext uri="{FF2B5EF4-FFF2-40B4-BE49-F238E27FC236}">
                <a16:creationId xmlns:a16="http://schemas.microsoft.com/office/drawing/2014/main" id="{F2C20375-68C2-6384-9227-A85D8C945353}"/>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17301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B2E9658F-668D-484A-AFF1-1DFD3ED278CB}"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
        <p:nvSpPr>
          <p:cNvPr id="8" name="Footer Placeholder 7">
            <a:extLst>
              <a:ext uri="{FF2B5EF4-FFF2-40B4-BE49-F238E27FC236}">
                <a16:creationId xmlns:a16="http://schemas.microsoft.com/office/drawing/2014/main" id="{E7522D10-B368-FF01-4B72-3C68F333846B}"/>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195264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83C29D9-C969-444B-9E68-96704D65543A}"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
        <p:nvSpPr>
          <p:cNvPr id="8" name="Footer Placeholder 7">
            <a:extLst>
              <a:ext uri="{FF2B5EF4-FFF2-40B4-BE49-F238E27FC236}">
                <a16:creationId xmlns:a16="http://schemas.microsoft.com/office/drawing/2014/main" id="{AC44595F-3317-DC91-227C-9EAA73049127}"/>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335912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C9BC4C1-68B6-48F7-8DC1-0BCCCCFFC15D}"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
        <p:nvSpPr>
          <p:cNvPr id="8" name="Footer Placeholder 7">
            <a:extLst>
              <a:ext uri="{FF2B5EF4-FFF2-40B4-BE49-F238E27FC236}">
                <a16:creationId xmlns:a16="http://schemas.microsoft.com/office/drawing/2014/main" id="{680375E1-F66E-4831-42FA-97BD1F1B08F4}"/>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132959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1A9F1CEC-012C-45B3-976D-92CF74006199}"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
        <p:nvSpPr>
          <p:cNvPr id="8" name="Footer Placeholder 7">
            <a:extLst>
              <a:ext uri="{FF2B5EF4-FFF2-40B4-BE49-F238E27FC236}">
                <a16:creationId xmlns:a16="http://schemas.microsoft.com/office/drawing/2014/main" id="{67C8E9EC-D11E-A01F-781D-57F3A5ADEBA9}"/>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181992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4E78D18-8F9A-41A0-B663-80C2F72EB9C1}" type="datetime8">
              <a:rPr lang="en-US" smtClean="0"/>
              <a:t>3/13/2025 3:22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
        <p:nvSpPr>
          <p:cNvPr id="8" name="Footer Placeholder 7">
            <a:extLst>
              <a:ext uri="{FF2B5EF4-FFF2-40B4-BE49-F238E27FC236}">
                <a16:creationId xmlns:a16="http://schemas.microsoft.com/office/drawing/2014/main" id="{BC51279A-521A-ECF2-703C-37023F693BA4}"/>
              </a:ext>
            </a:extLst>
          </p:cNvPr>
          <p:cNvSpPr>
            <a:spLocks noGrp="1"/>
          </p:cNvSpPr>
          <p:nvPr>
            <p:ph type="ftr" sz="quarter" idx="4"/>
          </p:nvPr>
        </p:nvSpPr>
        <p:spPr/>
        <p:txBody>
          <a:bodyPr/>
          <a:lstStyle/>
          <a:p>
            <a:pPr defTabSz="914099" eaLnBrk="0" hangingPunct="0"/>
            <a:r>
              <a:rPr lang="fr-F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Tous droits réservés.</a:t>
            </a:r>
          </a:p>
        </p:txBody>
      </p:sp>
    </p:spTree>
    <p:extLst>
      <p:ext uri="{BB962C8B-B14F-4D97-AF65-F5344CB8AC3E}">
        <p14:creationId xmlns:p14="http://schemas.microsoft.com/office/powerpoint/2010/main" val="22441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354274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360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051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3918721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608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928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749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894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44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5828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84837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76160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0600554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4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0623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2514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832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94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294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492443"/>
          </a:xfrm>
        </p:spPr>
        <p:txBody>
          <a:bodyPr/>
          <a:lstStyle>
            <a:lvl1pPr>
              <a:defRPr sz="3200"/>
            </a:lvl1pPr>
          </a:lstStyle>
          <a:p>
            <a:r>
              <a:rPr lang="en-US"/>
              <a:t>Click to edit title style</a:t>
            </a:r>
          </a:p>
        </p:txBody>
      </p:sp>
    </p:spTree>
    <p:extLst>
      <p:ext uri="{BB962C8B-B14F-4D97-AF65-F5344CB8AC3E}">
        <p14:creationId xmlns:p14="http://schemas.microsoft.com/office/powerpoint/2010/main" val="728718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028862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15550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553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4253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9206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9912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890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24998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1391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6084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932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5245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7920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753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56772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67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3292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31762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7985826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848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7106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4146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935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5606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8192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985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546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786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30837804"/>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73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968369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360373361"/>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1291871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2851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1589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2805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71570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1751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11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752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3169365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10096784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23023196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7368812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4020007"/>
            <a:ext cx="11025188" cy="430887"/>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996254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67055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554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7473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20226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01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9870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5144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1116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389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9566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14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41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4874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904753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4492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1770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390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20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2511163"/>
      </p:ext>
    </p:extLst>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 id="2147485101" r:id="rId33"/>
    <p:sldLayoutId id="2147485102" r:id="rId34"/>
    <p:sldLayoutId id="2147485103" r:id="rId35"/>
    <p:sldLayoutId id="2147485104" r:id="rId36"/>
    <p:sldLayoutId id="2147485105" r:id="rId37"/>
    <p:sldLayoutId id="2147485106" r:id="rId38"/>
    <p:sldLayoutId id="2147485107" r:id="rId39"/>
    <p:sldLayoutId id="2147485108" r:id="rId40"/>
    <p:sldLayoutId id="2147485109" r:id="rId41"/>
    <p:sldLayoutId id="2147485110" r:id="rId42"/>
    <p:sldLayoutId id="2147485111" r:id="rId43"/>
    <p:sldLayoutId id="2147485112" r:id="rId44"/>
    <p:sldLayoutId id="2147485113" r:id="rId45"/>
    <p:sldLayoutId id="2147485114" r:id="rId46"/>
    <p:sldLayoutId id="2147485115" r:id="rId47"/>
    <p:sldLayoutId id="2147485116" r:id="rId48"/>
    <p:sldLayoutId id="2147485117" r:id="rId49"/>
    <p:sldLayoutId id="2147485118" r:id="rId50"/>
    <p:sldLayoutId id="2147485119" r:id="rId51"/>
    <p:sldLayoutId id="2147485120" r:id="rId52"/>
    <p:sldLayoutId id="2147485121" r:id="rId53"/>
    <p:sldLayoutId id="2147485122" r:id="rId54"/>
    <p:sldLayoutId id="2147485123" r:id="rId55"/>
    <p:sldLayoutId id="2147485124" r:id="rId56"/>
    <p:sldLayoutId id="2147485125" r:id="rId57"/>
    <p:sldLayoutId id="2147485126" r:id="rId58"/>
    <p:sldLayoutId id="2147485127" r:id="rId59"/>
    <p:sldLayoutId id="2147485128" r:id="rId60"/>
    <p:sldLayoutId id="2147485129" r:id="rId61"/>
    <p:sldLayoutId id="2147485130" r:id="rId62"/>
    <p:sldLayoutId id="2147485131" r:id="rId63"/>
    <p:sldLayoutId id="2147485132" r:id="rId64"/>
    <p:sldLayoutId id="2147485133" r:id="rId65"/>
    <p:sldLayoutId id="2147485134" r:id="rId66"/>
    <p:sldLayoutId id="2147485135" r:id="rId67"/>
    <p:sldLayoutId id="2147485136" r:id="rId68"/>
    <p:sldLayoutId id="2147485137" r:id="rId69"/>
    <p:sldLayoutId id="2147485138" r:id="rId70"/>
    <p:sldLayoutId id="2147485139" r:id="rId71"/>
    <p:sldLayoutId id="2147485140" r:id="rId72"/>
    <p:sldLayoutId id="2147485141" r:id="rId73"/>
    <p:sldLayoutId id="2147485142" r:id="rId74"/>
    <p:sldLayoutId id="2147485143" r:id="rId75"/>
    <p:sldLayoutId id="2147485144" r:id="rId76"/>
    <p:sldLayoutId id="2147485145" r:id="rId77"/>
    <p:sldLayoutId id="2147485146" r:id="rId78"/>
    <p:sldLayoutId id="2147485147" r:id="rId79"/>
    <p:sldLayoutId id="2147485148" r:id="rId80"/>
    <p:sldLayoutId id="2147485149" r:id="rId81"/>
    <p:sldLayoutId id="2147485150" r:id="rId82"/>
    <p:sldLayoutId id="2147485151" r:id="rId8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 Id="rId6" Type="http://schemas.openxmlformats.org/officeDocument/2006/relationships/image" Target="../media/image45.jpeg"/><Relationship Id="rId5" Type="http://schemas.openxmlformats.org/officeDocument/2006/relationships/image" Target="../media/image3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hyperlink" Target="https://copilot.microsoft.com/" TargetMode="Externa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hyperlink" Target="https://aka.ms/explor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5DD1-EAB8-8AB8-FAB2-B65226E5B3DB}"/>
              </a:ext>
            </a:extLst>
          </p:cNvPr>
          <p:cNvSpPr>
            <a:spLocks noGrp="1"/>
          </p:cNvSpPr>
          <p:nvPr>
            <p:ph type="title"/>
          </p:nvPr>
        </p:nvSpPr>
        <p:spPr>
          <a:xfrm>
            <a:off x="585214" y="2819603"/>
            <a:ext cx="5958089" cy="1218795"/>
          </a:xfrm>
        </p:spPr>
        <p:txBody>
          <a:bodyPr vert="horz" wrap="square" lIns="0" tIns="0" rIns="0" bIns="0" rtlCol="0" anchor="b">
            <a:spAutoFit/>
          </a:bodyPr>
          <a:lstStyle/>
          <a:p>
            <a:r>
              <a:rPr lang="fr-FR" sz="4400" dirty="0">
                <a:solidFill>
                  <a:schemeClr val="tx1"/>
                </a:solidFill>
                <a:ea typeface="+mj-ea"/>
                <a:cs typeface="+mj-cs"/>
              </a:rPr>
              <a:t>Possibilité de</a:t>
            </a:r>
            <a:br>
              <a:rPr lang="fr-FR" dirty="0"/>
            </a:br>
            <a:r>
              <a:rPr lang="fr-FR" sz="4400" dirty="0">
                <a:gradFill flip="none" rotWithShape="1">
                  <a:gsLst>
                    <a:gs pos="0">
                      <a:schemeClr val="accent1"/>
                    </a:gs>
                    <a:gs pos="100000">
                      <a:schemeClr val="accent2"/>
                    </a:gs>
                  </a:gsLst>
                  <a:lin ang="10800000" scaled="1"/>
                  <a:tileRect/>
                </a:gradFill>
                <a:ea typeface="+mj-ea"/>
                <a:cs typeface="+mj-cs"/>
              </a:rPr>
              <a:t>Microsoft </a:t>
            </a:r>
            <a:r>
              <a:rPr lang="fr-FR" sz="4400" dirty="0" err="1">
                <a:gradFill flip="none" rotWithShape="1">
                  <a:gsLst>
                    <a:gs pos="0">
                      <a:schemeClr val="accent1"/>
                    </a:gs>
                    <a:gs pos="100000">
                      <a:schemeClr val="accent2"/>
                    </a:gs>
                  </a:gsLst>
                  <a:lin ang="10800000" scaled="1"/>
                  <a:tileRect/>
                </a:gradFill>
                <a:ea typeface="+mj-ea"/>
                <a:cs typeface="+mj-cs"/>
              </a:rPr>
              <a:t>Learn</a:t>
            </a:r>
            <a:r>
              <a:rPr lang="fr-FR" sz="4400" dirty="0">
                <a:gradFill flip="none" rotWithShape="1">
                  <a:gsLst>
                    <a:gs pos="0">
                      <a:schemeClr val="accent1"/>
                    </a:gs>
                    <a:gs pos="100000">
                      <a:schemeClr val="accent2"/>
                    </a:gs>
                  </a:gsLst>
                  <a:lin ang="10800000" scaled="1"/>
                  <a:tileRect/>
                </a:gradFill>
                <a:ea typeface="+mj-ea"/>
                <a:cs typeface="+mj-cs"/>
              </a:rPr>
              <a:t> Spark</a:t>
            </a:r>
          </a:p>
        </p:txBody>
      </p:sp>
      <p:sp>
        <p:nvSpPr>
          <p:cNvPr id="3" name="TextBox 2">
            <a:extLst>
              <a:ext uri="{FF2B5EF4-FFF2-40B4-BE49-F238E27FC236}">
                <a16:creationId xmlns:a16="http://schemas.microsoft.com/office/drawing/2014/main" id="{D382A955-5DA0-D95F-4045-D33BAC241BA8}"/>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354751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3DE2-B151-D805-01AD-8430413E2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7F25F-CFD4-10D3-B580-2E6B403B3762}"/>
              </a:ext>
            </a:extLst>
          </p:cNvPr>
          <p:cNvSpPr>
            <a:spLocks noGrp="1"/>
          </p:cNvSpPr>
          <p:nvPr>
            <p:ph type="title"/>
          </p:nvPr>
        </p:nvSpPr>
        <p:spPr>
          <a:xfrm>
            <a:off x="588263" y="457200"/>
            <a:ext cx="11018520" cy="492443"/>
          </a:xfrm>
        </p:spPr>
        <p:txBody>
          <a:bodyPr/>
          <a:lstStyle/>
          <a:p>
            <a:r>
              <a:rPr lang="fr-FR"/>
              <a:t>Unité 1 : Premiers pas      </a:t>
            </a:r>
          </a:p>
        </p:txBody>
      </p:sp>
      <p:sp>
        <p:nvSpPr>
          <p:cNvPr id="52" name="Rectangle: Rounded Corners 51">
            <a:extLst>
              <a:ext uri="{FF2B5EF4-FFF2-40B4-BE49-F238E27FC236}">
                <a16:creationId xmlns:a16="http://schemas.microsoft.com/office/drawing/2014/main" id="{410FB810-9C14-4758-5B79-A02491AA419E}"/>
              </a:ext>
              <a:ext uri="{C183D7F6-B498-43B3-948B-1728B52AA6E4}">
                <adec:decorative xmlns:adec="http://schemas.microsoft.com/office/drawing/2017/decorative" val="1"/>
              </a:ext>
            </a:extLst>
          </p:cNvPr>
          <p:cNvSpPr/>
          <p:nvPr/>
        </p:nvSpPr>
        <p:spPr bwMode="auto">
          <a:xfrm>
            <a:off x="587373" y="1320801"/>
            <a:ext cx="6468893"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53" name="Arrow: Bent 52">
            <a:extLst>
              <a:ext uri="{FF2B5EF4-FFF2-40B4-BE49-F238E27FC236}">
                <a16:creationId xmlns:a16="http://schemas.microsoft.com/office/drawing/2014/main" id="{BACDBFCC-3E58-6ACA-CDA6-023D66D8EF03}"/>
              </a:ext>
              <a:ext uri="{C183D7F6-B498-43B3-948B-1728B52AA6E4}">
                <adec:decorative xmlns:adec="http://schemas.microsoft.com/office/drawing/2017/decorative" val="1"/>
              </a:ext>
            </a:extLst>
          </p:cNvPr>
          <p:cNvSpPr/>
          <p:nvPr/>
        </p:nvSpPr>
        <p:spPr bwMode="auto">
          <a:xfrm rot="10800000">
            <a:off x="4038597" y="5256740"/>
            <a:ext cx="1314452" cy="375707"/>
          </a:xfrm>
          <a:prstGeom prst="bentArrow">
            <a:avLst>
              <a:gd name="adj1" fmla="val 25000"/>
              <a:gd name="adj2" fmla="val 0"/>
              <a:gd name="adj3" fmla="val 25000"/>
              <a:gd name="adj4" fmla="val 51201"/>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4" name="Rectangle: Rounded Corners 53">
            <a:extLst>
              <a:ext uri="{FF2B5EF4-FFF2-40B4-BE49-F238E27FC236}">
                <a16:creationId xmlns:a16="http://schemas.microsoft.com/office/drawing/2014/main" id="{2EA63B2F-92D3-AAF9-5E60-EE75A7584D1F}"/>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pic>
        <p:nvPicPr>
          <p:cNvPr id="55" name="Picture 54">
            <a:extLst>
              <a:ext uri="{FF2B5EF4-FFF2-40B4-BE49-F238E27FC236}">
                <a16:creationId xmlns:a16="http://schemas.microsoft.com/office/drawing/2014/main" id="{DCD68058-67ED-934E-9C59-C91DF463BC02}"/>
              </a:ext>
              <a:ext uri="{C183D7F6-B498-43B3-948B-1728B52AA6E4}">
                <adec:decorative xmlns:adec="http://schemas.microsoft.com/office/drawing/2017/decorative" val="1"/>
              </a:ext>
            </a:extLst>
          </p:cNvPr>
          <p:cNvPicPr>
            <a:picLocks noChangeAspect="1"/>
          </p:cNvPicPr>
          <p:nvPr/>
        </p:nvPicPr>
        <p:blipFill>
          <a:blip r:embed="rId2"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56" name="Arrow: Bent 55">
            <a:extLst>
              <a:ext uri="{FF2B5EF4-FFF2-40B4-BE49-F238E27FC236}">
                <a16:creationId xmlns:a16="http://schemas.microsoft.com/office/drawing/2014/main" id="{77BEC889-C128-0AD2-FE84-DDA4EA7EBC52}"/>
              </a:ext>
              <a:ext uri="{C183D7F6-B498-43B3-948B-1728B52AA6E4}">
                <adec:decorative xmlns:adec="http://schemas.microsoft.com/office/drawing/2017/decorative" val="1"/>
              </a:ext>
            </a:extLst>
          </p:cNvPr>
          <p:cNvSpPr/>
          <p:nvPr/>
        </p:nvSpPr>
        <p:spPr bwMode="auto">
          <a:xfrm>
            <a:off x="5353050" y="5092571"/>
            <a:ext cx="1491121" cy="389193"/>
          </a:xfrm>
          <a:prstGeom prst="bentArrow">
            <a:avLst>
              <a:gd name="adj1" fmla="val 25000"/>
              <a:gd name="adj2" fmla="val 0"/>
              <a:gd name="adj3" fmla="val 25000"/>
              <a:gd name="adj4" fmla="val 5236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57" name="Picture 56">
            <a:extLst>
              <a:ext uri="{FF2B5EF4-FFF2-40B4-BE49-F238E27FC236}">
                <a16:creationId xmlns:a16="http://schemas.microsoft.com/office/drawing/2014/main" id="{6E6697F7-23A1-178C-BC33-8222F7E122B9}"/>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b="-2"/>
          <a:stretch/>
        </p:blipFill>
        <p:spPr>
          <a:xfrm rot="16200000">
            <a:off x="8814981" y="-269358"/>
            <a:ext cx="2923891" cy="3462607"/>
          </a:xfrm>
          <a:prstGeom prst="rect">
            <a:avLst/>
          </a:prstGeom>
        </p:spPr>
      </p:pic>
      <p:sp>
        <p:nvSpPr>
          <p:cNvPr id="58" name="Arrow: U-Turn 57">
            <a:extLst>
              <a:ext uri="{FF2B5EF4-FFF2-40B4-BE49-F238E27FC236}">
                <a16:creationId xmlns:a16="http://schemas.microsoft.com/office/drawing/2014/main" id="{A0BFA189-ECF9-C816-61FA-F4FAF0F3EA8A}"/>
              </a:ext>
              <a:ext uri="{C183D7F6-B498-43B3-948B-1728B52AA6E4}">
                <adec:decorative xmlns:adec="http://schemas.microsoft.com/office/drawing/2017/decorative" val="1"/>
              </a:ext>
            </a:extLst>
          </p:cNvPr>
          <p:cNvSpPr/>
          <p:nvPr/>
        </p:nvSpPr>
        <p:spPr bwMode="auto">
          <a:xfrm rot="5400000" flipH="1">
            <a:off x="8543020" y="3094622"/>
            <a:ext cx="241748" cy="3745140"/>
          </a:xfrm>
          <a:prstGeom prst="uturnArrow">
            <a:avLst>
              <a:gd name="adj1" fmla="val 25000"/>
              <a:gd name="adj2" fmla="val 0"/>
              <a:gd name="adj3" fmla="val 0"/>
              <a:gd name="adj4" fmla="val 50000"/>
              <a:gd name="adj5" fmla="val 7496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59" name="Group 58" descr="The image shows a section from a Microsoft Office application. The section displayed is part of the file menu, which includes options for managing documents. The options listed are: Home (highlighted in red), New, Open, Get Add-ins, Info, Save a Copy (highlighted in red), Save as Adobe PDF, and Print.">
            <a:extLst>
              <a:ext uri="{FF2B5EF4-FFF2-40B4-BE49-F238E27FC236}">
                <a16:creationId xmlns:a16="http://schemas.microsoft.com/office/drawing/2014/main" id="{C4CF746E-6D53-71A8-79EE-DC71188F86A3}"/>
              </a:ext>
            </a:extLst>
          </p:cNvPr>
          <p:cNvGrpSpPr/>
          <p:nvPr/>
        </p:nvGrpSpPr>
        <p:grpSpPr>
          <a:xfrm>
            <a:off x="7250133" y="300130"/>
            <a:ext cx="1908380" cy="4548094"/>
            <a:chOff x="6742249" y="300130"/>
            <a:chExt cx="1908380" cy="4548094"/>
          </a:xfrm>
        </p:grpSpPr>
        <p:sp>
          <p:nvSpPr>
            <p:cNvPr id="60" name="Arrow: U-Turn 59">
              <a:extLst>
                <a:ext uri="{FF2B5EF4-FFF2-40B4-BE49-F238E27FC236}">
                  <a16:creationId xmlns:a16="http://schemas.microsoft.com/office/drawing/2014/main" id="{CC47DA49-B2DD-7ED5-7545-4B419FB927F8}"/>
                </a:ext>
              </a:extLst>
            </p:cNvPr>
            <p:cNvSpPr/>
            <p:nvPr/>
          </p:nvSpPr>
          <p:spPr bwMode="auto">
            <a:xfrm flipH="1">
              <a:off x="6748205" y="300130"/>
              <a:ext cx="1902424" cy="3163925"/>
            </a:xfrm>
            <a:prstGeom prst="uturnArrow">
              <a:avLst>
                <a:gd name="adj1" fmla="val 25000"/>
                <a:gd name="adj2" fmla="val 0"/>
                <a:gd name="adj3" fmla="val 54757"/>
                <a:gd name="adj4" fmla="val 11787"/>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1" name="Arrow: Bent 60">
              <a:extLst>
                <a:ext uri="{FF2B5EF4-FFF2-40B4-BE49-F238E27FC236}">
                  <a16:creationId xmlns:a16="http://schemas.microsoft.com/office/drawing/2014/main" id="{F4606CA2-CC8A-28DE-277B-0E3D0A6C0931}"/>
                </a:ext>
              </a:extLst>
            </p:cNvPr>
            <p:cNvSpPr/>
            <p:nvPr/>
          </p:nvSpPr>
          <p:spPr bwMode="auto">
            <a:xfrm rot="10800000" flipH="1">
              <a:off x="6742249" y="2482217"/>
              <a:ext cx="554870" cy="2366007"/>
            </a:xfrm>
            <a:prstGeom prst="bentArrow">
              <a:avLst>
                <a:gd name="adj1" fmla="val 25000"/>
                <a:gd name="adj2" fmla="val 0"/>
                <a:gd name="adj3" fmla="val 25000"/>
                <a:gd name="adj4" fmla="val 48905"/>
              </a:avLst>
            </a:prstGeom>
            <a:ln w="603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17A54A13-CECC-8530-2470-20BC1171BAF6}"/>
                </a:ext>
              </a:extLst>
            </p:cNvPr>
            <p:cNvGrpSpPr/>
            <p:nvPr/>
          </p:nvGrpSpPr>
          <p:grpSpPr>
            <a:xfrm>
              <a:off x="6919098" y="451723"/>
              <a:ext cx="1560638" cy="4234403"/>
              <a:chOff x="9855197" y="1475201"/>
              <a:chExt cx="1589540" cy="4312823"/>
            </a:xfrm>
          </p:grpSpPr>
          <p:sp>
            <p:nvSpPr>
              <p:cNvPr id="63" name="Rectangle: Rounded Corners 62">
                <a:extLst>
                  <a:ext uri="{FF2B5EF4-FFF2-40B4-BE49-F238E27FC236}">
                    <a16:creationId xmlns:a16="http://schemas.microsoft.com/office/drawing/2014/main" id="{68E51E06-E73E-0C28-51D3-5A47CA80DDCE}"/>
                  </a:ext>
                </a:extLst>
              </p:cNvPr>
              <p:cNvSpPr/>
              <p:nvPr/>
            </p:nvSpPr>
            <p:spPr bwMode="auto">
              <a:xfrm>
                <a:off x="9855197" y="1475201"/>
                <a:ext cx="1589540" cy="4312823"/>
              </a:xfrm>
              <a:prstGeom prst="roundRect">
                <a:avLst>
                  <a:gd name="adj" fmla="val 889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4" name="Picture 63">
                <a:extLst>
                  <a:ext uri="{FF2B5EF4-FFF2-40B4-BE49-F238E27FC236}">
                    <a16:creationId xmlns:a16="http://schemas.microsoft.com/office/drawing/2014/main" id="{A7B326BF-525E-F20C-0E3E-10C2EE2AED23}"/>
                  </a:ext>
                </a:extLst>
              </p:cNvPr>
              <p:cNvPicPr>
                <a:picLocks noChangeAspect="1"/>
              </p:cNvPicPr>
              <p:nvPr/>
            </p:nvPicPr>
            <p:blipFill>
              <a:blip r:embed="rId4"/>
              <a:srcRect l="773" r="773"/>
              <a:stretch/>
            </p:blipFill>
            <p:spPr>
              <a:xfrm>
                <a:off x="9960741" y="1588966"/>
                <a:ext cx="1378449" cy="4085294"/>
              </a:xfrm>
              <a:prstGeom prst="roundRect">
                <a:avLst>
                  <a:gd name="adj" fmla="val 6110"/>
                </a:avLst>
              </a:prstGeom>
              <a:effectLst>
                <a:outerShdw blurRad="127000" algn="ctr" rotWithShape="0">
                  <a:prstClr val="black">
                    <a:alpha val="10000"/>
                  </a:prstClr>
                </a:outerShdw>
              </a:effectLst>
            </p:spPr>
          </p:pic>
        </p:grpSp>
      </p:grpSp>
      <p:sp>
        <p:nvSpPr>
          <p:cNvPr id="68" name="Arrow: U-Turn 67">
            <a:extLst>
              <a:ext uri="{FF2B5EF4-FFF2-40B4-BE49-F238E27FC236}">
                <a16:creationId xmlns:a16="http://schemas.microsoft.com/office/drawing/2014/main" id="{1AA0984F-C172-7F03-FBF6-83E5A31C1FF7}"/>
              </a:ext>
              <a:ext uri="{C183D7F6-B498-43B3-948B-1728B52AA6E4}">
                <adec:decorative xmlns:adec="http://schemas.microsoft.com/office/drawing/2017/decorative" val="1"/>
              </a:ext>
            </a:extLst>
          </p:cNvPr>
          <p:cNvSpPr/>
          <p:nvPr/>
        </p:nvSpPr>
        <p:spPr bwMode="auto">
          <a:xfrm rot="10800000" flipH="1">
            <a:off x="9158513" y="1429804"/>
            <a:ext cx="2686051" cy="3163925"/>
          </a:xfrm>
          <a:prstGeom prst="uturnArrow">
            <a:avLst>
              <a:gd name="adj1" fmla="val 25000"/>
              <a:gd name="adj2" fmla="val 0"/>
              <a:gd name="adj3" fmla="val 53255"/>
              <a:gd name="adj4" fmla="val 7873"/>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69" name="Table 354">
            <a:extLst>
              <a:ext uri="{FF2B5EF4-FFF2-40B4-BE49-F238E27FC236}">
                <a16:creationId xmlns:a16="http://schemas.microsoft.com/office/drawing/2014/main" id="{07216A24-20DE-063A-9E76-AFFDE627F42A}"/>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17816295"/>
              </p:ext>
            </p:extLst>
          </p:nvPr>
        </p:nvGraphicFramePr>
        <p:xfrm>
          <a:off x="709157" y="1430429"/>
          <a:ext cx="6142580" cy="3358895"/>
        </p:xfrm>
        <a:graphic>
          <a:graphicData uri="http://schemas.openxmlformats.org/drawingml/2006/table">
            <a:tbl>
              <a:tblPr firstRow="1" bandRow="1">
                <a:tableStyleId>{5C22544A-7EE6-4342-B048-85BDC9FD1C3A}</a:tableStyleId>
              </a:tblPr>
              <a:tblGrid>
                <a:gridCol w="400506">
                  <a:extLst>
                    <a:ext uri="{9D8B030D-6E8A-4147-A177-3AD203B41FA5}">
                      <a16:colId xmlns:a16="http://schemas.microsoft.com/office/drawing/2014/main" val="774820194"/>
                    </a:ext>
                  </a:extLst>
                </a:gridCol>
                <a:gridCol w="5742074">
                  <a:extLst>
                    <a:ext uri="{9D8B030D-6E8A-4147-A177-3AD203B41FA5}">
                      <a16:colId xmlns:a16="http://schemas.microsoft.com/office/drawing/2014/main" val="4243873998"/>
                    </a:ext>
                  </a:extLst>
                </a:gridCol>
              </a:tblGrid>
              <a:tr h="10171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600" b="0" i="0" u="none" strike="noStrike" cap="none" normalizeH="0" baseline="0" noProof="0">
                          <a:ln>
                            <a:noFill/>
                          </a:ln>
                          <a:solidFill>
                            <a:schemeClr val="tx1"/>
                          </a:solidFill>
                          <a:effectLst/>
                          <a:uLnTx/>
                          <a:uFillTx/>
                          <a:latin typeface="+mj-lt"/>
                          <a:ea typeface="+mn-lt"/>
                          <a:cs typeface="Segoe UI"/>
                        </a:rPr>
                        <a:t>Ouvrez la présentation Microsoft PowerPoint « Explorer la présentation sur l’IA »</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775403">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2000" b="1" i="0" u="none" strike="noStrike" cap="none" normalizeH="0" baseline="0">
                          <a:ln>
                            <a:noFill/>
                          </a:ln>
                          <a:solidFill>
                            <a:schemeClr val="accent2"/>
                          </a:solidFill>
                          <a:effectLst/>
                          <a:uLnTx/>
                          <a:uFillTx/>
                          <a:latin typeface="+mn-lt"/>
                          <a:ea typeface="+mn-lt"/>
                          <a:cs typeface="Segoe UI"/>
                        </a:rPr>
                        <a:t>2</a:t>
                      </a: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600" b="0" i="0" u="none" strike="noStrike" cap="none" normalizeH="0" baseline="0">
                          <a:ln>
                            <a:noFill/>
                          </a:ln>
                          <a:solidFill>
                            <a:schemeClr val="tx1"/>
                          </a:solidFill>
                          <a:effectLst/>
                          <a:uLnTx/>
                          <a:uFillTx/>
                          <a:latin typeface="+mj-lt"/>
                          <a:ea typeface="+mn-lt"/>
                          <a:cs typeface="Segoe UI"/>
                        </a:rPr>
                        <a:t>Suivez ces étapes pour créer une copie du fichier que vous pourrez modifier :</a:t>
                      </a:r>
                    </a:p>
                  </a:txBody>
                  <a:tcPr marL="137160" marT="18288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228556"/>
                  </a:ext>
                </a:extLst>
              </a:tr>
              <a:tr h="1566313">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a:ln>
                          <a:noFill/>
                        </a:ln>
                        <a:solidFill>
                          <a:schemeClr val="accent2"/>
                        </a:solidFill>
                        <a:effectLst/>
                        <a:uLnTx/>
                        <a:uFillTx/>
                        <a:latin typeface="+mn-lt"/>
                        <a:ea typeface="+mn-lt"/>
                        <a:cs typeface="Segoe UI"/>
                      </a:endParaRP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fr-FR" sz="1400">
                          <a:solidFill>
                            <a:schemeClr val="tx1"/>
                          </a:solidFill>
                          <a:effectLst/>
                          <a:latin typeface="+mn-lt"/>
                          <a:ea typeface="+mn-lt"/>
                          <a:cs typeface="Segoe UI Semibold" panose="020B0702040204020203" pitchFamily="34" charset="0"/>
                        </a:rPr>
                        <a:t>Fichier</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fr-FR" sz="1400">
                          <a:solidFill>
                            <a:schemeClr val="tx1"/>
                          </a:solidFill>
                          <a:effectLst/>
                          <a:latin typeface="+mn-lt"/>
                          <a:ea typeface="+mn-lt"/>
                          <a:cs typeface="Segoe UI Semibold" panose="020B0702040204020203" pitchFamily="34" charset="0"/>
                        </a:rPr>
                        <a:t>Enregistrez une copie</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fr-FR" sz="1400">
                          <a:solidFill>
                            <a:schemeClr val="tx1"/>
                          </a:solidFill>
                          <a:effectLst/>
                          <a:latin typeface="+mn-lt"/>
                          <a:ea typeface="+mn-lt"/>
                          <a:cs typeface="Segoe UI Semibold" panose="020B0702040204020203" pitchFamily="34" charset="0"/>
                        </a:rPr>
                        <a:t>Dans le champ « Enregistrer sous », ajoutez votre nom de famille ou vos initiales au nom du fichier.</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fr-FR" sz="1400">
                          <a:solidFill>
                            <a:schemeClr val="tx1"/>
                          </a:solidFill>
                          <a:effectLst/>
                          <a:latin typeface="+mn-lt"/>
                          <a:ea typeface="+mn-lt"/>
                          <a:cs typeface="Segoe UI Semibold" panose="020B0702040204020203" pitchFamily="34" charset="0"/>
                        </a:rPr>
                        <a:t>Sélectionnez Enregistrer</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dirty="0">
                        <a:ln>
                          <a:noFill/>
                        </a:ln>
                        <a:solidFill>
                          <a:schemeClr val="tx1"/>
                        </a:solidFill>
                        <a:effectLst/>
                        <a:uLnTx/>
                        <a:uFillTx/>
                        <a:latin typeface="+mj-lt"/>
                        <a:ea typeface="+mn-lt"/>
                        <a:cs typeface="Segoe UI"/>
                      </a:endParaRPr>
                    </a:p>
                  </a:txBody>
                  <a:tcPr marL="13716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70" name="Picture 69">
            <a:extLst>
              <a:ext uri="{FF2B5EF4-FFF2-40B4-BE49-F238E27FC236}">
                <a16:creationId xmlns:a16="http://schemas.microsoft.com/office/drawing/2014/main" id="{18A027D8-7F61-29A4-4089-10734672E65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47820" t="78444" r="37401"/>
          <a:stretch/>
        </p:blipFill>
        <p:spPr>
          <a:xfrm flipH="1">
            <a:off x="10918156" y="3850640"/>
            <a:ext cx="843044" cy="692291"/>
          </a:xfrm>
          <a:prstGeom prst="roundRect">
            <a:avLst>
              <a:gd name="adj" fmla="val 26604"/>
            </a:avLst>
          </a:prstGeom>
        </p:spPr>
      </p:pic>
      <p:pic>
        <p:nvPicPr>
          <p:cNvPr id="71" name="Picture 70">
            <a:extLst>
              <a:ext uri="{FF2B5EF4-FFF2-40B4-BE49-F238E27FC236}">
                <a16:creationId xmlns:a16="http://schemas.microsoft.com/office/drawing/2014/main" id="{3D314FAC-6545-2368-5620-A2D684ECCFA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37272" t="78874" r="53355" b="4479"/>
          <a:stretch/>
        </p:blipFill>
        <p:spPr>
          <a:xfrm rot="15977627">
            <a:off x="9292829" y="3972059"/>
            <a:ext cx="572650" cy="572650"/>
          </a:xfrm>
          <a:custGeom>
            <a:avLst/>
            <a:gdLst>
              <a:gd name="connsiteX0" fmla="*/ 1646928 w 4572001"/>
              <a:gd name="connsiteY0" fmla="*/ 0 h 4572000"/>
              <a:gd name="connsiteX1" fmla="*/ 2925075 w 4572001"/>
              <a:gd name="connsiteY1" fmla="*/ 0 h 4572000"/>
              <a:gd name="connsiteX2" fmla="*/ 4572001 w 4572001"/>
              <a:gd name="connsiteY2" fmla="*/ 1646926 h 4572000"/>
              <a:gd name="connsiteX3" fmla="*/ 4572001 w 4572001"/>
              <a:gd name="connsiteY3" fmla="*/ 2925074 h 4572000"/>
              <a:gd name="connsiteX4" fmla="*/ 2925075 w 4572001"/>
              <a:gd name="connsiteY4" fmla="*/ 4572000 h 4572000"/>
              <a:gd name="connsiteX5" fmla="*/ 1646928 w 4572001"/>
              <a:gd name="connsiteY5" fmla="*/ 4572000 h 4572000"/>
              <a:gd name="connsiteX6" fmla="*/ 0 w 4572001"/>
              <a:gd name="connsiteY6" fmla="*/ 2925074 h 4572000"/>
              <a:gd name="connsiteX7" fmla="*/ 0 w 4572001"/>
              <a:gd name="connsiteY7" fmla="*/ 1646926 h 4572000"/>
              <a:gd name="connsiteX8" fmla="*/ 1646928 w 4572001"/>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1" h="4572000">
                <a:moveTo>
                  <a:pt x="1646928" y="0"/>
                </a:moveTo>
                <a:lnTo>
                  <a:pt x="2925075" y="0"/>
                </a:lnTo>
                <a:cubicBezTo>
                  <a:pt x="3834647" y="0"/>
                  <a:pt x="4572001" y="737354"/>
                  <a:pt x="4572001" y="1646926"/>
                </a:cubicBezTo>
                <a:lnTo>
                  <a:pt x="4572001" y="2925074"/>
                </a:lnTo>
                <a:cubicBezTo>
                  <a:pt x="4572001" y="3834646"/>
                  <a:pt x="3834647" y="4572000"/>
                  <a:pt x="2925075" y="4572000"/>
                </a:cubicBezTo>
                <a:lnTo>
                  <a:pt x="1646928" y="4572000"/>
                </a:lnTo>
                <a:cubicBezTo>
                  <a:pt x="737356" y="4572000"/>
                  <a:pt x="0" y="3834646"/>
                  <a:pt x="0" y="2925074"/>
                </a:cubicBezTo>
                <a:lnTo>
                  <a:pt x="0" y="1646926"/>
                </a:lnTo>
                <a:cubicBezTo>
                  <a:pt x="0" y="737354"/>
                  <a:pt x="737356" y="0"/>
                  <a:pt x="1646928" y="0"/>
                </a:cubicBezTo>
                <a:close/>
              </a:path>
            </a:pathLst>
          </a:custGeom>
        </p:spPr>
      </p:pic>
      <p:sp>
        <p:nvSpPr>
          <p:cNvPr id="3" name="TextBox 2">
            <a:extLst>
              <a:ext uri="{FF2B5EF4-FFF2-40B4-BE49-F238E27FC236}">
                <a16:creationId xmlns:a16="http://schemas.microsoft.com/office/drawing/2014/main" id="{788A399E-F76A-C319-F848-CF1C5FC03FDE}"/>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pic>
        <p:nvPicPr>
          <p:cNvPr id="5" name="Picture 4">
            <a:extLst>
              <a:ext uri="{FF2B5EF4-FFF2-40B4-BE49-F238E27FC236}">
                <a16:creationId xmlns:a16="http://schemas.microsoft.com/office/drawing/2014/main" id="{5F27CEE3-211F-540C-F07B-FE0562346784}"/>
              </a:ext>
            </a:extLst>
          </p:cNvPr>
          <p:cNvPicPr>
            <a:picLocks noChangeAspect="1"/>
          </p:cNvPicPr>
          <p:nvPr/>
        </p:nvPicPr>
        <p:blipFill>
          <a:blip r:embed="rId6"/>
          <a:srcRect t="61609" b="481"/>
          <a:stretch/>
        </p:blipFill>
        <p:spPr>
          <a:xfrm>
            <a:off x="5507819" y="5233741"/>
            <a:ext cx="6610073" cy="818367"/>
          </a:xfrm>
          <a:prstGeom prst="rect">
            <a:avLst/>
          </a:prstGeom>
        </p:spPr>
      </p:pic>
    </p:spTree>
    <p:extLst>
      <p:ext uri="{BB962C8B-B14F-4D97-AF65-F5344CB8AC3E}">
        <p14:creationId xmlns:p14="http://schemas.microsoft.com/office/powerpoint/2010/main" val="1723482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6DCD-8F8E-AFD7-95D4-E9614CA164CE}"/>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E577CCF-2FCD-77BF-B9AB-E3BCE5399B8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0" name="Picture 29">
              <a:extLst>
                <a:ext uri="{FF2B5EF4-FFF2-40B4-BE49-F238E27FC236}">
                  <a16:creationId xmlns:a16="http://schemas.microsoft.com/office/drawing/2014/main" id="{71EE6E72-9CFB-CA59-55ED-E1AAA23E5186}"/>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3" name="Straight Connector 32">
              <a:extLst>
                <a:ext uri="{FF2B5EF4-FFF2-40B4-BE49-F238E27FC236}">
                  <a16:creationId xmlns:a16="http://schemas.microsoft.com/office/drawing/2014/main" id="{CF3D090E-E62B-47B6-ECB2-015D707C953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Rounded Rectangle 24_1">
            <a:extLst>
              <a:ext uri="{FF2B5EF4-FFF2-40B4-BE49-F238E27FC236}">
                <a16:creationId xmlns:a16="http://schemas.microsoft.com/office/drawing/2014/main" id="{AAB009CF-C34E-F5DB-C1DD-C6F9BA42452C}"/>
              </a:ext>
              <a:ext uri="{C183D7F6-B498-43B3-948B-1728B52AA6E4}">
                <adec:decorative xmlns:adec="http://schemas.microsoft.com/office/drawing/2017/decorative" val="1"/>
              </a:ext>
            </a:extLst>
          </p:cNvPr>
          <p:cNvSpPr>
            <a:spLocks/>
          </p:cNvSpPr>
          <p:nvPr/>
        </p:nvSpPr>
        <p:spPr bwMode="auto">
          <a:xfrm>
            <a:off x="588963" y="1585897"/>
            <a:ext cx="11017250" cy="4350765"/>
          </a:xfrm>
          <a:prstGeom prst="roundRect">
            <a:avLst>
              <a:gd name="adj" fmla="val 3598"/>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2" name="Rounded Rectangle 3_1">
            <a:extLst>
              <a:ext uri="{FF2B5EF4-FFF2-40B4-BE49-F238E27FC236}">
                <a16:creationId xmlns:a16="http://schemas.microsoft.com/office/drawing/2014/main" id="{3EB4CBAD-50C1-2DCF-2185-B0E151BAA456}"/>
              </a:ext>
              <a:ext uri="{C183D7F6-B498-43B3-948B-1728B52AA6E4}">
                <adec:decorative xmlns:adec="http://schemas.microsoft.com/office/drawing/2017/decorative" val="1"/>
              </a:ext>
            </a:extLst>
          </p:cNvPr>
          <p:cNvSpPr>
            <a:spLocks/>
          </p:cNvSpPr>
          <p:nvPr/>
        </p:nvSpPr>
        <p:spPr>
          <a:xfrm>
            <a:off x="726123" y="2831768"/>
            <a:ext cx="10742930" cy="2967734"/>
          </a:xfrm>
          <a:prstGeom prst="roundRect">
            <a:avLst>
              <a:gd name="adj" fmla="val 378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34124C6C-58EB-86CA-9383-58BEFD500C38}"/>
              </a:ext>
            </a:extLst>
          </p:cNvPr>
          <p:cNvSpPr>
            <a:spLocks noGrp="1"/>
          </p:cNvSpPr>
          <p:nvPr>
            <p:ph type="title"/>
          </p:nvPr>
        </p:nvSpPr>
        <p:spPr>
          <a:xfrm>
            <a:off x="588263" y="457200"/>
            <a:ext cx="11018520" cy="984885"/>
          </a:xfrm>
        </p:spPr>
        <p:txBody>
          <a:bodyPr/>
          <a:lstStyle/>
          <a:p>
            <a:r>
              <a:rPr lang="fr-FR" dirty="0"/>
              <a:t>Unité 2 : Définir votre idée et établir </a:t>
            </a:r>
            <a:br>
              <a:rPr lang="fr-FR" dirty="0"/>
            </a:br>
            <a:r>
              <a:rPr lang="fr-FR" dirty="0"/>
              <a:t>le contexte</a:t>
            </a:r>
          </a:p>
        </p:txBody>
      </p:sp>
      <p:sp>
        <p:nvSpPr>
          <p:cNvPr id="11" name="Rounded Rectangle 3_1">
            <a:extLst>
              <a:ext uri="{FF2B5EF4-FFF2-40B4-BE49-F238E27FC236}">
                <a16:creationId xmlns:a16="http://schemas.microsoft.com/office/drawing/2014/main" id="{5C86E689-3057-F24F-D2E5-F2A6A7A41131}"/>
              </a:ext>
            </a:extLst>
          </p:cNvPr>
          <p:cNvSpPr>
            <a:spLocks/>
          </p:cNvSpPr>
          <p:nvPr/>
        </p:nvSpPr>
        <p:spPr>
          <a:xfrm>
            <a:off x="726123" y="1723057"/>
            <a:ext cx="10742930" cy="971551"/>
          </a:xfrm>
          <a:prstGeom prst="roundRect">
            <a:avLst>
              <a:gd name="adj" fmla="val 12325"/>
            </a:avLst>
          </a:prstGeom>
          <a:gradFill flip="none" rotWithShape="1">
            <a:gsLst>
              <a:gs pos="50000">
                <a:schemeClr val="accent1">
                  <a:alpha val="10000"/>
                </a:schemeClr>
              </a:gs>
              <a:gs pos="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lang="fr-FR" sz="2000" b="0" i="0">
                <a:solidFill>
                  <a:schemeClr val="tx1"/>
                </a:solidFill>
                <a:effectLst/>
              </a:rPr>
              <a:t>Dans le cadre de cet exercice, nous allons nous efforcer de définir et d’affiner nos idées pour une destination générée par l’IA.</a:t>
            </a:r>
          </a:p>
        </p:txBody>
      </p:sp>
      <p:sp>
        <p:nvSpPr>
          <p:cNvPr id="29" name="TextBox 28">
            <a:extLst>
              <a:ext uri="{FF2B5EF4-FFF2-40B4-BE49-F238E27FC236}">
                <a16:creationId xmlns:a16="http://schemas.microsoft.com/office/drawing/2014/main" id="{2E5DE1D9-1890-C7BB-89B2-8540018369E7}"/>
              </a:ext>
            </a:extLst>
          </p:cNvPr>
          <p:cNvSpPr txBox="1"/>
          <p:nvPr/>
        </p:nvSpPr>
        <p:spPr>
          <a:xfrm>
            <a:off x="863283" y="3002318"/>
            <a:ext cx="10026390" cy="307777"/>
          </a:xfrm>
          <a:prstGeom prst="rect">
            <a:avLst/>
          </a:prstGeom>
          <a:noFill/>
        </p:spPr>
        <p:txBody>
          <a:bodyPr wrap="square" lIns="0" tIns="0" rIns="0" bIns="0">
            <a:spAutoFit/>
          </a:bodyPr>
          <a:lstStyle/>
          <a:p>
            <a:pPr marL="0" indent="0">
              <a:buNone/>
            </a:pPr>
            <a:r>
              <a:rPr lang="fr-FR" sz="2000" dirty="0"/>
              <a:t>Suivez les étapes de l’Unité 2 pour préparer le terrain pour la destination de vos rêves.</a:t>
            </a:r>
          </a:p>
        </p:txBody>
      </p:sp>
      <p:sp>
        <p:nvSpPr>
          <p:cNvPr id="61" name="Rectangle: Rounded Corners 60">
            <a:extLst>
              <a:ext uri="{FF2B5EF4-FFF2-40B4-BE49-F238E27FC236}">
                <a16:creationId xmlns:a16="http://schemas.microsoft.com/office/drawing/2014/main" id="{A8064FAB-DDC2-C7C6-E00E-75EBFA48C450}"/>
              </a:ext>
            </a:extLst>
          </p:cNvPr>
          <p:cNvSpPr>
            <a:spLocks/>
          </p:cNvSpPr>
          <p:nvPr/>
        </p:nvSpPr>
        <p:spPr bwMode="auto">
          <a:xfrm>
            <a:off x="863283"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fr-FR" sz="1800" dirty="0">
                <a:solidFill>
                  <a:schemeClr val="tx1"/>
                </a:solidFill>
              </a:rPr>
              <a:t>Utilisez une requête </a:t>
            </a:r>
            <a:br>
              <a:rPr lang="fr-FR" sz="1800" dirty="0">
                <a:solidFill>
                  <a:schemeClr val="tx1"/>
                </a:solidFill>
              </a:rPr>
            </a:br>
            <a:r>
              <a:rPr lang="fr-FR" sz="1800" dirty="0">
                <a:solidFill>
                  <a:schemeClr val="tx1"/>
                </a:solidFill>
              </a:rPr>
              <a:t>basée sur les rôles</a:t>
            </a:r>
          </a:p>
        </p:txBody>
      </p:sp>
      <p:sp>
        <p:nvSpPr>
          <p:cNvPr id="62" name="Rectangle: Rounded Corners 61">
            <a:extLst>
              <a:ext uri="{FF2B5EF4-FFF2-40B4-BE49-F238E27FC236}">
                <a16:creationId xmlns:a16="http://schemas.microsoft.com/office/drawing/2014/main" id="{B1224EFF-DCC6-2569-3B30-4E18CEABC455}"/>
              </a:ext>
            </a:extLst>
          </p:cNvPr>
          <p:cNvSpPr>
            <a:spLocks/>
          </p:cNvSpPr>
          <p:nvPr/>
        </p:nvSpPr>
        <p:spPr bwMode="auto">
          <a:xfrm>
            <a:off x="4397481"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fr-FR" sz="1800">
                <a:solidFill>
                  <a:schemeClr val="tx1"/>
                </a:solidFill>
              </a:rPr>
              <a:t>Précisez votre idée</a:t>
            </a:r>
          </a:p>
        </p:txBody>
      </p:sp>
      <p:sp>
        <p:nvSpPr>
          <p:cNvPr id="63" name="Rectangle: Rounded Corners 62">
            <a:extLst>
              <a:ext uri="{FF2B5EF4-FFF2-40B4-BE49-F238E27FC236}">
                <a16:creationId xmlns:a16="http://schemas.microsoft.com/office/drawing/2014/main" id="{17E7CCCD-C9F6-6E51-ABBA-26BA0F7B974C}"/>
              </a:ext>
            </a:extLst>
          </p:cNvPr>
          <p:cNvSpPr>
            <a:spLocks/>
          </p:cNvSpPr>
          <p:nvPr/>
        </p:nvSpPr>
        <p:spPr bwMode="auto">
          <a:xfrm>
            <a:off x="7931679"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fr-FR" sz="1800">
                <a:solidFill>
                  <a:schemeClr val="tx1"/>
                </a:solidFill>
              </a:rPr>
              <a:t>Définissez votre idée</a:t>
            </a:r>
          </a:p>
        </p:txBody>
      </p:sp>
      <p:grpSp>
        <p:nvGrpSpPr>
          <p:cNvPr id="37" name="Group 36">
            <a:extLst>
              <a:ext uri="{FF2B5EF4-FFF2-40B4-BE49-F238E27FC236}">
                <a16:creationId xmlns:a16="http://schemas.microsoft.com/office/drawing/2014/main" id="{8E88E68A-210A-2ED8-71E7-89967FC1628B}"/>
              </a:ext>
              <a:ext uri="{C183D7F6-B498-43B3-948B-1728B52AA6E4}">
                <adec:decorative xmlns:adec="http://schemas.microsoft.com/office/drawing/2017/decorative" val="1"/>
              </a:ext>
            </a:extLst>
          </p:cNvPr>
          <p:cNvGrpSpPr>
            <a:grpSpLocks/>
          </p:cNvGrpSpPr>
          <p:nvPr/>
        </p:nvGrpSpPr>
        <p:grpSpPr>
          <a:xfrm>
            <a:off x="2241762" y="3696486"/>
            <a:ext cx="640080" cy="640080"/>
            <a:chOff x="547424" y="4293480"/>
            <a:chExt cx="640026" cy="657416"/>
          </a:xfrm>
        </p:grpSpPr>
        <p:grpSp>
          <p:nvGrpSpPr>
            <p:cNvPr id="38" name="Group 37">
              <a:extLst>
                <a:ext uri="{FF2B5EF4-FFF2-40B4-BE49-F238E27FC236}">
                  <a16:creationId xmlns:a16="http://schemas.microsoft.com/office/drawing/2014/main" id="{5F97A3B6-8F69-DDBD-19E9-A001F1428E1E}"/>
                </a:ext>
              </a:extLst>
            </p:cNvPr>
            <p:cNvGrpSpPr/>
            <p:nvPr/>
          </p:nvGrpSpPr>
          <p:grpSpPr>
            <a:xfrm>
              <a:off x="547424" y="4293480"/>
              <a:ext cx="640026" cy="657416"/>
              <a:chOff x="987658" y="5065483"/>
              <a:chExt cx="1169054" cy="1200820"/>
            </a:xfrm>
          </p:grpSpPr>
          <p:grpSp>
            <p:nvGrpSpPr>
              <p:cNvPr id="40" name="Group 39">
                <a:extLst>
                  <a:ext uri="{FF2B5EF4-FFF2-40B4-BE49-F238E27FC236}">
                    <a16:creationId xmlns:a16="http://schemas.microsoft.com/office/drawing/2014/main" id="{2E587FC2-D45E-05EF-E19D-E274B0341A69}"/>
                  </a:ext>
                </a:extLst>
              </p:cNvPr>
              <p:cNvGrpSpPr/>
              <p:nvPr/>
            </p:nvGrpSpPr>
            <p:grpSpPr>
              <a:xfrm>
                <a:off x="987658" y="5065483"/>
                <a:ext cx="1169054" cy="1200820"/>
                <a:chOff x="6349393" y="1711575"/>
                <a:chExt cx="5590022" cy="5674618"/>
              </a:xfrm>
            </p:grpSpPr>
            <p:sp>
              <p:nvSpPr>
                <p:cNvPr id="43" name="Rounded Rectangle 3_1">
                  <a:extLst>
                    <a:ext uri="{FF2B5EF4-FFF2-40B4-BE49-F238E27FC236}">
                      <a16:creationId xmlns:a16="http://schemas.microsoft.com/office/drawing/2014/main" id="{98A54EC7-0555-29D6-D1BC-AB9773C707CA}"/>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4" name="Rounded Rectangle 3_1">
                  <a:extLst>
                    <a:ext uri="{FF2B5EF4-FFF2-40B4-BE49-F238E27FC236}">
                      <a16:creationId xmlns:a16="http://schemas.microsoft.com/office/drawing/2014/main" id="{F8D2A1A9-CC69-B1D8-28DA-176F4C8FEC8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1" name="Rounded Rectangle 3_1">
                <a:extLst>
                  <a:ext uri="{FF2B5EF4-FFF2-40B4-BE49-F238E27FC236}">
                    <a16:creationId xmlns:a16="http://schemas.microsoft.com/office/drawing/2014/main" id="{A580D065-17A7-F408-5EFF-4780A418DD9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2" name="Rounded Rectangle 24_1">
                <a:extLst>
                  <a:ext uri="{FF2B5EF4-FFF2-40B4-BE49-F238E27FC236}">
                    <a16:creationId xmlns:a16="http://schemas.microsoft.com/office/drawing/2014/main" id="{17F873A6-21DA-9FF4-C7A6-803E3B1E235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876DD28C-1C2A-4618-0012-BE38AFFA32D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800">
                  <a:solidFill>
                    <a:srgbClr val="C73ECC"/>
                  </a:solidFill>
                  <a:latin typeface="+mj-lt"/>
                  <a:ea typeface="+mj-ea"/>
                  <a:cs typeface="+mj-cs"/>
                </a:rPr>
                <a:t>1</a:t>
              </a:r>
            </a:p>
          </p:txBody>
        </p:sp>
      </p:grpSp>
      <p:grpSp>
        <p:nvGrpSpPr>
          <p:cNvPr id="45" name="Group 44">
            <a:extLst>
              <a:ext uri="{FF2B5EF4-FFF2-40B4-BE49-F238E27FC236}">
                <a16:creationId xmlns:a16="http://schemas.microsoft.com/office/drawing/2014/main" id="{68756B50-CAD6-9603-DB35-F02D3767F776}"/>
              </a:ext>
              <a:ext uri="{C183D7F6-B498-43B3-948B-1728B52AA6E4}">
                <adec:decorative xmlns:adec="http://schemas.microsoft.com/office/drawing/2017/decorative" val="1"/>
              </a:ext>
            </a:extLst>
          </p:cNvPr>
          <p:cNvGrpSpPr>
            <a:grpSpLocks/>
          </p:cNvGrpSpPr>
          <p:nvPr/>
        </p:nvGrpSpPr>
        <p:grpSpPr>
          <a:xfrm>
            <a:off x="5775960" y="3696486"/>
            <a:ext cx="640080" cy="640080"/>
            <a:chOff x="547424" y="4293480"/>
            <a:chExt cx="640026" cy="657416"/>
          </a:xfrm>
        </p:grpSpPr>
        <p:grpSp>
          <p:nvGrpSpPr>
            <p:cNvPr id="46" name="Group 45">
              <a:extLst>
                <a:ext uri="{FF2B5EF4-FFF2-40B4-BE49-F238E27FC236}">
                  <a16:creationId xmlns:a16="http://schemas.microsoft.com/office/drawing/2014/main" id="{789C7173-09CF-DCDD-5480-785A5B22BA0D}"/>
                </a:ext>
              </a:extLst>
            </p:cNvPr>
            <p:cNvGrpSpPr/>
            <p:nvPr/>
          </p:nvGrpSpPr>
          <p:grpSpPr>
            <a:xfrm>
              <a:off x="547424" y="4293480"/>
              <a:ext cx="640026" cy="657416"/>
              <a:chOff x="987658" y="5065483"/>
              <a:chExt cx="1169054" cy="1200820"/>
            </a:xfrm>
          </p:grpSpPr>
          <p:grpSp>
            <p:nvGrpSpPr>
              <p:cNvPr id="48" name="Group 47">
                <a:extLst>
                  <a:ext uri="{FF2B5EF4-FFF2-40B4-BE49-F238E27FC236}">
                    <a16:creationId xmlns:a16="http://schemas.microsoft.com/office/drawing/2014/main" id="{AA2EE6BF-4970-0887-BD35-93B8A80664A5}"/>
                  </a:ext>
                </a:extLst>
              </p:cNvPr>
              <p:cNvGrpSpPr/>
              <p:nvPr/>
            </p:nvGrpSpPr>
            <p:grpSpPr>
              <a:xfrm>
                <a:off x="987658" y="5065483"/>
                <a:ext cx="1169054" cy="1200820"/>
                <a:chOff x="6349393" y="1711575"/>
                <a:chExt cx="5590022" cy="5674618"/>
              </a:xfrm>
            </p:grpSpPr>
            <p:sp>
              <p:nvSpPr>
                <p:cNvPr id="51" name="Rounded Rectangle 3_1">
                  <a:extLst>
                    <a:ext uri="{FF2B5EF4-FFF2-40B4-BE49-F238E27FC236}">
                      <a16:creationId xmlns:a16="http://schemas.microsoft.com/office/drawing/2014/main" id="{A35D97B4-437D-8046-D2FF-80341F874AE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2" name="Rounded Rectangle 3_1">
                  <a:extLst>
                    <a:ext uri="{FF2B5EF4-FFF2-40B4-BE49-F238E27FC236}">
                      <a16:creationId xmlns:a16="http://schemas.microsoft.com/office/drawing/2014/main" id="{4AD1020C-5272-E46F-EF00-0F301D54EC9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9" name="Rounded Rectangle 3_1">
                <a:extLst>
                  <a:ext uri="{FF2B5EF4-FFF2-40B4-BE49-F238E27FC236}">
                    <a16:creationId xmlns:a16="http://schemas.microsoft.com/office/drawing/2014/main" id="{5203F818-3EF0-6C00-E3B3-74853B1772C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0" name="Rounded Rectangle 24_1">
                <a:extLst>
                  <a:ext uri="{FF2B5EF4-FFF2-40B4-BE49-F238E27FC236}">
                    <a16:creationId xmlns:a16="http://schemas.microsoft.com/office/drawing/2014/main" id="{A638494C-9383-02CB-6027-9A51B2D9EED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7" name="Oval 46">
              <a:extLst>
                <a:ext uri="{FF2B5EF4-FFF2-40B4-BE49-F238E27FC236}">
                  <a16:creationId xmlns:a16="http://schemas.microsoft.com/office/drawing/2014/main" id="{1A0497BA-8369-FFAF-8E48-8BCB6E2638C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800">
                  <a:solidFill>
                    <a:srgbClr val="C73ECC"/>
                  </a:solidFill>
                  <a:latin typeface="+mj-lt"/>
                  <a:ea typeface="+mj-ea"/>
                  <a:cs typeface="+mj-cs"/>
                </a:rPr>
                <a:t>2</a:t>
              </a:r>
            </a:p>
          </p:txBody>
        </p:sp>
      </p:grpSp>
      <p:grpSp>
        <p:nvGrpSpPr>
          <p:cNvPr id="53" name="Group 52">
            <a:extLst>
              <a:ext uri="{FF2B5EF4-FFF2-40B4-BE49-F238E27FC236}">
                <a16:creationId xmlns:a16="http://schemas.microsoft.com/office/drawing/2014/main" id="{5A0EB94F-2E0F-74C9-97BC-1FE07E308EF2}"/>
              </a:ext>
              <a:ext uri="{C183D7F6-B498-43B3-948B-1728B52AA6E4}">
                <adec:decorative xmlns:adec="http://schemas.microsoft.com/office/drawing/2017/decorative" val="1"/>
              </a:ext>
            </a:extLst>
          </p:cNvPr>
          <p:cNvGrpSpPr>
            <a:grpSpLocks/>
          </p:cNvGrpSpPr>
          <p:nvPr/>
        </p:nvGrpSpPr>
        <p:grpSpPr>
          <a:xfrm>
            <a:off x="9310157" y="3696486"/>
            <a:ext cx="640080" cy="640080"/>
            <a:chOff x="547424" y="4293480"/>
            <a:chExt cx="640026" cy="657416"/>
          </a:xfrm>
        </p:grpSpPr>
        <p:grpSp>
          <p:nvGrpSpPr>
            <p:cNvPr id="54" name="Group 53">
              <a:extLst>
                <a:ext uri="{FF2B5EF4-FFF2-40B4-BE49-F238E27FC236}">
                  <a16:creationId xmlns:a16="http://schemas.microsoft.com/office/drawing/2014/main" id="{7AF02629-9DBA-18F7-F4C6-760E6BFC5ED5}"/>
                </a:ext>
              </a:extLst>
            </p:cNvPr>
            <p:cNvGrpSpPr/>
            <p:nvPr/>
          </p:nvGrpSpPr>
          <p:grpSpPr>
            <a:xfrm>
              <a:off x="547424" y="4293480"/>
              <a:ext cx="640026" cy="657416"/>
              <a:chOff x="987658" y="5065483"/>
              <a:chExt cx="1169054" cy="1200820"/>
            </a:xfrm>
          </p:grpSpPr>
          <p:grpSp>
            <p:nvGrpSpPr>
              <p:cNvPr id="56" name="Group 55">
                <a:extLst>
                  <a:ext uri="{FF2B5EF4-FFF2-40B4-BE49-F238E27FC236}">
                    <a16:creationId xmlns:a16="http://schemas.microsoft.com/office/drawing/2014/main" id="{016F9DE3-0FB4-B2C9-B6E0-84B7DE6F9108}"/>
                  </a:ext>
                </a:extLst>
              </p:cNvPr>
              <p:cNvGrpSpPr/>
              <p:nvPr/>
            </p:nvGrpSpPr>
            <p:grpSpPr>
              <a:xfrm>
                <a:off x="987658" y="5065483"/>
                <a:ext cx="1169054" cy="1200820"/>
                <a:chOff x="6349393" y="1711575"/>
                <a:chExt cx="5590022" cy="5674618"/>
              </a:xfrm>
            </p:grpSpPr>
            <p:sp>
              <p:nvSpPr>
                <p:cNvPr id="59" name="Rounded Rectangle 3_1">
                  <a:extLst>
                    <a:ext uri="{FF2B5EF4-FFF2-40B4-BE49-F238E27FC236}">
                      <a16:creationId xmlns:a16="http://schemas.microsoft.com/office/drawing/2014/main" id="{068FFEE0-54C3-3378-F34E-6219EF844FC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3_1">
                  <a:extLst>
                    <a:ext uri="{FF2B5EF4-FFF2-40B4-BE49-F238E27FC236}">
                      <a16:creationId xmlns:a16="http://schemas.microsoft.com/office/drawing/2014/main" id="{E24D7774-5FE3-3CE9-AF84-615231B6CA7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57" name="Rounded Rectangle 3_1">
                <a:extLst>
                  <a:ext uri="{FF2B5EF4-FFF2-40B4-BE49-F238E27FC236}">
                    <a16:creationId xmlns:a16="http://schemas.microsoft.com/office/drawing/2014/main" id="{08C2C357-DD81-1B6A-C316-B0945FAA3C4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8" name="Rounded Rectangle 24_1">
                <a:extLst>
                  <a:ext uri="{FF2B5EF4-FFF2-40B4-BE49-F238E27FC236}">
                    <a16:creationId xmlns:a16="http://schemas.microsoft.com/office/drawing/2014/main" id="{3C5EAA9A-F3C2-22B4-9884-8201FECBB361}"/>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5" name="Oval 54">
              <a:extLst>
                <a:ext uri="{FF2B5EF4-FFF2-40B4-BE49-F238E27FC236}">
                  <a16:creationId xmlns:a16="http://schemas.microsoft.com/office/drawing/2014/main" id="{100E9DAF-1F63-92C3-6265-4966D487405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800">
                  <a:solidFill>
                    <a:srgbClr val="C73ECC"/>
                  </a:solidFill>
                  <a:latin typeface="+mj-lt"/>
                  <a:ea typeface="+mj-ea"/>
                  <a:cs typeface="+mj-cs"/>
                </a:rPr>
                <a:t>3</a:t>
              </a:r>
            </a:p>
          </p:txBody>
        </p:sp>
      </p:grpSp>
      <p:pic>
        <p:nvPicPr>
          <p:cNvPr id="75" name="Picture 74">
            <a:extLst>
              <a:ext uri="{FF2B5EF4-FFF2-40B4-BE49-F238E27FC236}">
                <a16:creationId xmlns:a16="http://schemas.microsoft.com/office/drawing/2014/main" id="{5A66E461-D096-8CED-DE1F-B20F55B365F6}"/>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35814" t="56855" r="33629" b="4007"/>
          <a:stretch/>
        </p:blipFill>
        <p:spPr>
          <a:xfrm rot="10800000" flipH="1" flipV="1">
            <a:off x="0" y="5493392"/>
            <a:ext cx="1892301" cy="1364608"/>
          </a:xfrm>
          <a:custGeom>
            <a:avLst/>
            <a:gdLst>
              <a:gd name="connsiteX0" fmla="*/ 0 w 1892301"/>
              <a:gd name="connsiteY0" fmla="*/ 0 h 1364608"/>
              <a:gd name="connsiteX1" fmla="*/ 1892301 w 1892301"/>
              <a:gd name="connsiteY1" fmla="*/ 0 h 1364608"/>
              <a:gd name="connsiteX2" fmla="*/ 1892301 w 1892301"/>
              <a:gd name="connsiteY2" fmla="*/ 1364608 h 1364608"/>
              <a:gd name="connsiteX3" fmla="*/ 0 w 1892301"/>
              <a:gd name="connsiteY3" fmla="*/ 1364608 h 1364608"/>
            </a:gdLst>
            <a:ahLst/>
            <a:cxnLst>
              <a:cxn ang="0">
                <a:pos x="connsiteX0" y="connsiteY0"/>
              </a:cxn>
              <a:cxn ang="0">
                <a:pos x="connsiteX1" y="connsiteY1"/>
              </a:cxn>
              <a:cxn ang="0">
                <a:pos x="connsiteX2" y="connsiteY2"/>
              </a:cxn>
              <a:cxn ang="0">
                <a:pos x="connsiteX3" y="connsiteY3"/>
              </a:cxn>
            </a:cxnLst>
            <a:rect l="l" t="t" r="r" b="b"/>
            <a:pathLst>
              <a:path w="1892301" h="1364608">
                <a:moveTo>
                  <a:pt x="0" y="0"/>
                </a:moveTo>
                <a:lnTo>
                  <a:pt x="1892301" y="0"/>
                </a:lnTo>
                <a:lnTo>
                  <a:pt x="1892301" y="1364608"/>
                </a:lnTo>
                <a:lnTo>
                  <a:pt x="0" y="1364608"/>
                </a:lnTo>
                <a:close/>
              </a:path>
            </a:pathLst>
          </a:custGeom>
        </p:spPr>
      </p:pic>
      <p:sp>
        <p:nvSpPr>
          <p:cNvPr id="3" name="TextBox 2">
            <a:extLst>
              <a:ext uri="{FF2B5EF4-FFF2-40B4-BE49-F238E27FC236}">
                <a16:creationId xmlns:a16="http://schemas.microsoft.com/office/drawing/2014/main" id="{00E60298-9E52-1662-D7BC-76E8489C303C}"/>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30121343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E50CC160-8E57-E8B5-E8B6-7B8F0D82A9A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63" name="Picture 62">
              <a:extLst>
                <a:ext uri="{FF2B5EF4-FFF2-40B4-BE49-F238E27FC236}">
                  <a16:creationId xmlns:a16="http://schemas.microsoft.com/office/drawing/2014/main" id="{37857D64-C9E3-3BC4-F8C8-575018A58259}"/>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4" name="Straight Connector 63">
              <a:extLst>
                <a:ext uri="{FF2B5EF4-FFF2-40B4-BE49-F238E27FC236}">
                  <a16:creationId xmlns:a16="http://schemas.microsoft.com/office/drawing/2014/main" id="{9B0C6730-2C4E-7D50-B839-B85769E8D340}"/>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1" name="Picture 60">
            <a:extLst>
              <a:ext uri="{FF2B5EF4-FFF2-40B4-BE49-F238E27FC236}">
                <a16:creationId xmlns:a16="http://schemas.microsoft.com/office/drawing/2014/main" id="{22971CDE-B07D-9CDF-4B52-BAD052D883AC}"/>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45399" b="823"/>
          <a:stretch/>
        </p:blipFill>
        <p:spPr>
          <a:xfrm rot="16200000" flipH="1" flipV="1">
            <a:off x="-1195391" y="4624390"/>
            <a:ext cx="3429001" cy="1038225"/>
          </a:xfrm>
          <a:prstGeom prst="rect">
            <a:avLst/>
          </a:prstGeom>
        </p:spPr>
      </p:pic>
      <p:sp>
        <p:nvSpPr>
          <p:cNvPr id="2" name="Title 1">
            <a:extLst>
              <a:ext uri="{FF2B5EF4-FFF2-40B4-BE49-F238E27FC236}">
                <a16:creationId xmlns:a16="http://schemas.microsoft.com/office/drawing/2014/main" id="{62463341-77C6-C8FA-8657-4A8E2AB6A0C0}"/>
              </a:ext>
            </a:extLst>
          </p:cNvPr>
          <p:cNvSpPr>
            <a:spLocks noGrp="1"/>
          </p:cNvSpPr>
          <p:nvPr>
            <p:ph type="title"/>
          </p:nvPr>
        </p:nvSpPr>
        <p:spPr>
          <a:xfrm>
            <a:off x="588963" y="457200"/>
            <a:ext cx="11017250" cy="984885"/>
          </a:xfrm>
        </p:spPr>
        <p:txBody>
          <a:bodyPr/>
          <a:lstStyle/>
          <a:p>
            <a:r>
              <a:rPr lang="fr-FR" dirty="0"/>
              <a:t>Unité 2 : Créer votre propre requête basée </a:t>
            </a:r>
            <a:br>
              <a:rPr lang="fr-FR" dirty="0"/>
            </a:br>
            <a:r>
              <a:rPr lang="fr-FR" dirty="0"/>
              <a:t>sur les rôles pour définir le concepteur d’expérience</a:t>
            </a:r>
          </a:p>
        </p:txBody>
      </p:sp>
      <p:sp>
        <p:nvSpPr>
          <p:cNvPr id="11" name="Rectangle: Rounded Corners 10">
            <a:extLst>
              <a:ext uri="{FF2B5EF4-FFF2-40B4-BE49-F238E27FC236}">
                <a16:creationId xmlns:a16="http://schemas.microsoft.com/office/drawing/2014/main" id="{1BD5906F-F755-193D-25DC-F1EBE042F0B9}"/>
              </a:ext>
              <a:ext uri="{C183D7F6-B498-43B3-948B-1728B52AA6E4}">
                <adec:decorative xmlns:adec="http://schemas.microsoft.com/office/drawing/2017/decorative" val="1"/>
              </a:ext>
            </a:extLst>
          </p:cNvPr>
          <p:cNvSpPr>
            <a:spLocks/>
          </p:cNvSpPr>
          <p:nvPr/>
        </p:nvSpPr>
        <p:spPr bwMode="auto">
          <a:xfrm>
            <a:off x="588963"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2" name="Rectangle: Rounded Corners 11">
            <a:extLst>
              <a:ext uri="{FF2B5EF4-FFF2-40B4-BE49-F238E27FC236}">
                <a16:creationId xmlns:a16="http://schemas.microsoft.com/office/drawing/2014/main" id="{D65D443B-DEA5-7B76-BB7A-23FC1F6757C8}"/>
              </a:ext>
              <a:ext uri="{C183D7F6-B498-43B3-948B-1728B52AA6E4}">
                <adec:decorative xmlns:adec="http://schemas.microsoft.com/office/drawing/2017/decorative" val="1"/>
              </a:ext>
            </a:extLst>
          </p:cNvPr>
          <p:cNvSpPr>
            <a:spLocks/>
          </p:cNvSpPr>
          <p:nvPr/>
        </p:nvSpPr>
        <p:spPr bwMode="auto">
          <a:xfrm>
            <a:off x="3377565"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Rectangle: Rounded Corners 12">
            <a:extLst>
              <a:ext uri="{FF2B5EF4-FFF2-40B4-BE49-F238E27FC236}">
                <a16:creationId xmlns:a16="http://schemas.microsoft.com/office/drawing/2014/main" id="{8832FAF4-599B-328C-172B-E0934D1D07C7}"/>
              </a:ext>
              <a:ext uri="{C183D7F6-B498-43B3-948B-1728B52AA6E4}">
                <adec:decorative xmlns:adec="http://schemas.microsoft.com/office/drawing/2017/decorative" val="1"/>
              </a:ext>
            </a:extLst>
          </p:cNvPr>
          <p:cNvSpPr>
            <a:spLocks/>
          </p:cNvSpPr>
          <p:nvPr/>
        </p:nvSpPr>
        <p:spPr bwMode="auto">
          <a:xfrm>
            <a:off x="6166167"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4" name="Rectangle: Rounded Corners 13">
            <a:extLst>
              <a:ext uri="{FF2B5EF4-FFF2-40B4-BE49-F238E27FC236}">
                <a16:creationId xmlns:a16="http://schemas.microsoft.com/office/drawing/2014/main" id="{6E808A71-9AC7-E5BD-DF4B-52CB736832CF}"/>
              </a:ext>
              <a:ext uri="{C183D7F6-B498-43B3-948B-1728B52AA6E4}">
                <adec:decorative xmlns:adec="http://schemas.microsoft.com/office/drawing/2017/decorative" val="1"/>
              </a:ext>
            </a:extLst>
          </p:cNvPr>
          <p:cNvSpPr>
            <a:spLocks/>
          </p:cNvSpPr>
          <p:nvPr/>
        </p:nvSpPr>
        <p:spPr bwMode="auto">
          <a:xfrm>
            <a:off x="8954770"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970E7840-CC8F-B0F9-F773-120441E54BFE}"/>
              </a:ext>
            </a:extLst>
          </p:cNvPr>
          <p:cNvSpPr txBox="1"/>
          <p:nvPr/>
        </p:nvSpPr>
        <p:spPr>
          <a:xfrm>
            <a:off x="765493" y="2693854"/>
            <a:ext cx="2298382" cy="2462213"/>
          </a:xfrm>
          <a:prstGeom prst="rect">
            <a:avLst/>
          </a:prstGeom>
          <a:noFill/>
        </p:spPr>
        <p:txBody>
          <a:bodyPr wrap="square" lIns="0" tIns="0" rIns="0" bIns="0">
            <a:spAutoFit/>
          </a:bodyPr>
          <a:lstStyle/>
          <a:p>
            <a:pPr marL="0" indent="0" algn="ctr">
              <a:spcAft>
                <a:spcPts val="0"/>
              </a:spcAft>
              <a:buNone/>
            </a:pPr>
            <a:r>
              <a:rPr lang="fr-FR" sz="1600" dirty="0"/>
              <a:t>Vous êtes un </a:t>
            </a:r>
            <a:br>
              <a:rPr lang="fr-FR" sz="1600" dirty="0"/>
            </a:br>
            <a:r>
              <a:rPr lang="fr-FR" sz="1600" dirty="0"/>
              <a:t>concepteur d’expériences extraordinaires et vous possédez un talent unique pour créer des expériences immersives qui enflamment les sens et transportent les clients dans un royaume de </a:t>
            </a:r>
            <a:br>
              <a:rPr lang="fr-FR" sz="1600" dirty="0"/>
            </a:br>
            <a:r>
              <a:rPr lang="fr-FR" sz="1600" dirty="0"/>
              <a:t>pure magie</a:t>
            </a:r>
          </a:p>
        </p:txBody>
      </p:sp>
      <p:sp>
        <p:nvSpPr>
          <p:cNvPr id="17" name="TextBox 16">
            <a:extLst>
              <a:ext uri="{FF2B5EF4-FFF2-40B4-BE49-F238E27FC236}">
                <a16:creationId xmlns:a16="http://schemas.microsoft.com/office/drawing/2014/main" id="{60BC54BD-8DF6-3116-EB97-6CC7F1D111AA}"/>
              </a:ext>
            </a:extLst>
          </p:cNvPr>
          <p:cNvSpPr txBox="1"/>
          <p:nvPr/>
        </p:nvSpPr>
        <p:spPr>
          <a:xfrm>
            <a:off x="3554095" y="2693854"/>
            <a:ext cx="2298382" cy="2708434"/>
          </a:xfrm>
          <a:prstGeom prst="rect">
            <a:avLst/>
          </a:prstGeom>
          <a:noFill/>
        </p:spPr>
        <p:txBody>
          <a:bodyPr wrap="square" lIns="0" tIns="0" rIns="0" bIns="0">
            <a:spAutoFit/>
          </a:bodyPr>
          <a:lstStyle/>
          <a:p>
            <a:pPr marL="0" indent="0" algn="ctr">
              <a:spcAft>
                <a:spcPts val="0"/>
              </a:spcAft>
              <a:buNone/>
            </a:pPr>
            <a:r>
              <a:rPr lang="fr-FR" sz="1600" dirty="0"/>
              <a:t>Grâce à une combinaison magistrale d’ambiances sonores captivantes, </a:t>
            </a:r>
            <a:br>
              <a:rPr lang="fr-FR" sz="1600" dirty="0"/>
            </a:br>
            <a:r>
              <a:rPr lang="fr-FR" sz="1600" dirty="0"/>
              <a:t>de visuels envoûtants </a:t>
            </a:r>
            <a:br>
              <a:rPr lang="fr-FR" sz="1600" dirty="0"/>
            </a:br>
            <a:r>
              <a:rPr lang="fr-FR" sz="1600" dirty="0"/>
              <a:t>et de conditions environnementales soigneusement sélectionnées, vous orchestrez des voyages extraordinaires qui ravissent et intriguent</a:t>
            </a:r>
          </a:p>
        </p:txBody>
      </p:sp>
      <p:sp>
        <p:nvSpPr>
          <p:cNvPr id="18" name="TextBox 17">
            <a:extLst>
              <a:ext uri="{FF2B5EF4-FFF2-40B4-BE49-F238E27FC236}">
                <a16:creationId xmlns:a16="http://schemas.microsoft.com/office/drawing/2014/main" id="{898BEC3B-393D-5B4A-C42D-226FBD9E5DBC}"/>
              </a:ext>
            </a:extLst>
          </p:cNvPr>
          <p:cNvSpPr txBox="1"/>
          <p:nvPr/>
        </p:nvSpPr>
        <p:spPr>
          <a:xfrm>
            <a:off x="6342697" y="2693854"/>
            <a:ext cx="2298382" cy="2462213"/>
          </a:xfrm>
          <a:prstGeom prst="rect">
            <a:avLst/>
          </a:prstGeom>
          <a:noFill/>
        </p:spPr>
        <p:txBody>
          <a:bodyPr wrap="square" lIns="0" tIns="0" rIns="0" bIns="0">
            <a:spAutoFit/>
          </a:bodyPr>
          <a:lstStyle/>
          <a:p>
            <a:pPr marL="0" indent="0" algn="ctr">
              <a:spcAft>
                <a:spcPts val="0"/>
              </a:spcAft>
              <a:buNone/>
            </a:pPr>
            <a:r>
              <a:rPr lang="fr-FR" sz="1600"/>
              <a:t>Vos prouesses créatives ne connaissent aucune limite : vous imaginez des idées audacieuses qui éveillent l’imagination, tout en soignant méticuleusement les moindres détails sensoriels qui tissent harmonieusement une tapisserie thématique </a:t>
            </a:r>
          </a:p>
        </p:txBody>
      </p:sp>
      <p:sp>
        <p:nvSpPr>
          <p:cNvPr id="19" name="TextBox 18">
            <a:extLst>
              <a:ext uri="{FF2B5EF4-FFF2-40B4-BE49-F238E27FC236}">
                <a16:creationId xmlns:a16="http://schemas.microsoft.com/office/drawing/2014/main" id="{98F00AD8-8B86-47DF-8F68-1DDB8579B6DB}"/>
              </a:ext>
            </a:extLst>
          </p:cNvPr>
          <p:cNvSpPr txBox="1"/>
          <p:nvPr/>
        </p:nvSpPr>
        <p:spPr>
          <a:xfrm>
            <a:off x="9131300" y="2693854"/>
            <a:ext cx="2298382" cy="3447098"/>
          </a:xfrm>
          <a:prstGeom prst="rect">
            <a:avLst/>
          </a:prstGeom>
          <a:noFill/>
        </p:spPr>
        <p:txBody>
          <a:bodyPr wrap="square" lIns="0" tIns="0" rIns="0" bIns="0">
            <a:spAutoFit/>
          </a:bodyPr>
          <a:lstStyle/>
          <a:p>
            <a:pPr marL="0" indent="0" algn="ctr">
              <a:spcAft>
                <a:spcPts val="0"/>
              </a:spcAft>
              <a:buNone/>
            </a:pPr>
            <a:r>
              <a:rPr lang="fr-FR" sz="1600" dirty="0"/>
              <a:t>Grâce à votre remarquable capacité à solliciter plusieurs sens, vous avez le pouvoir </a:t>
            </a:r>
            <a:br>
              <a:rPr lang="fr-FR" sz="1600" dirty="0"/>
            </a:br>
            <a:r>
              <a:rPr lang="fr-FR" sz="1600" dirty="0"/>
              <a:t>de créer des moments inoubliables qui enveloppent les individus dans une symphonie de sensations, les laissant sous le charme, ravis et désireux d’en savoir plus. Vous contribuerez à la création d’une nouvelle expérience</a:t>
            </a:r>
          </a:p>
        </p:txBody>
      </p:sp>
      <p:grpSp>
        <p:nvGrpSpPr>
          <p:cNvPr id="21" name="Group 20">
            <a:extLst>
              <a:ext uri="{FF2B5EF4-FFF2-40B4-BE49-F238E27FC236}">
                <a16:creationId xmlns:a16="http://schemas.microsoft.com/office/drawing/2014/main" id="{D80A41B2-CAF4-D0D0-6A3C-21159D427248}"/>
              </a:ext>
              <a:ext uri="{C183D7F6-B498-43B3-948B-1728B52AA6E4}">
                <adec:decorative xmlns:adec="http://schemas.microsoft.com/office/drawing/2017/decorative" val="1"/>
              </a:ext>
            </a:extLst>
          </p:cNvPr>
          <p:cNvGrpSpPr>
            <a:grpSpLocks/>
          </p:cNvGrpSpPr>
          <p:nvPr/>
        </p:nvGrpSpPr>
        <p:grpSpPr>
          <a:xfrm>
            <a:off x="1548924" y="1805940"/>
            <a:ext cx="731520" cy="731520"/>
            <a:chOff x="547424" y="4293480"/>
            <a:chExt cx="640026" cy="657416"/>
          </a:xfrm>
        </p:grpSpPr>
        <p:grpSp>
          <p:nvGrpSpPr>
            <p:cNvPr id="23" name="Group 22">
              <a:extLst>
                <a:ext uri="{FF2B5EF4-FFF2-40B4-BE49-F238E27FC236}">
                  <a16:creationId xmlns:a16="http://schemas.microsoft.com/office/drawing/2014/main" id="{56103A20-9F2E-94E3-1A1E-1951DBE8EE10}"/>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ECE143A1-B01B-9435-72EB-5273716524D8}"/>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73FB63C0-EC38-1082-86BB-7EB1006800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013D557C-342F-AE22-D2C5-46D79291938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5FE8046D-6F20-E695-AA71-620194714A1A}"/>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5CC510D2-FD0A-2367-8578-6C5FEF8FEB5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BB6F68C-9607-243A-2BE6-41980429BE0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C129564A-3A59-DA6D-AA6D-A3A8B4DFC16E}"/>
              </a:ext>
              <a:ext uri="{C183D7F6-B498-43B3-948B-1728B52AA6E4}">
                <adec:decorative xmlns:adec="http://schemas.microsoft.com/office/drawing/2017/decorative" val="1"/>
              </a:ext>
            </a:extLst>
          </p:cNvPr>
          <p:cNvGrpSpPr>
            <a:grpSpLocks/>
          </p:cNvGrpSpPr>
          <p:nvPr/>
        </p:nvGrpSpPr>
        <p:grpSpPr>
          <a:xfrm>
            <a:off x="4337526" y="1805940"/>
            <a:ext cx="731520" cy="731520"/>
            <a:chOff x="547424" y="4293480"/>
            <a:chExt cx="640026" cy="657416"/>
          </a:xfrm>
        </p:grpSpPr>
        <p:grpSp>
          <p:nvGrpSpPr>
            <p:cNvPr id="31" name="Group 30">
              <a:extLst>
                <a:ext uri="{FF2B5EF4-FFF2-40B4-BE49-F238E27FC236}">
                  <a16:creationId xmlns:a16="http://schemas.microsoft.com/office/drawing/2014/main" id="{97D335C5-3F28-4F2B-B541-A3AC1CEE16F0}"/>
                </a:ext>
              </a:extLst>
            </p:cNvPr>
            <p:cNvGrpSpPr/>
            <p:nvPr/>
          </p:nvGrpSpPr>
          <p:grpSpPr>
            <a:xfrm>
              <a:off x="547424" y="4293480"/>
              <a:ext cx="640026" cy="657416"/>
              <a:chOff x="987658" y="5065483"/>
              <a:chExt cx="1169054" cy="1200820"/>
            </a:xfrm>
          </p:grpSpPr>
          <p:grpSp>
            <p:nvGrpSpPr>
              <p:cNvPr id="33" name="Group 32">
                <a:extLst>
                  <a:ext uri="{FF2B5EF4-FFF2-40B4-BE49-F238E27FC236}">
                    <a16:creationId xmlns:a16="http://schemas.microsoft.com/office/drawing/2014/main" id="{0B2E2A1B-9A93-4721-0783-8C9880B1B378}"/>
                  </a:ext>
                </a:extLst>
              </p:cNvPr>
              <p:cNvGrpSpPr/>
              <p:nvPr/>
            </p:nvGrpSpPr>
            <p:grpSpPr>
              <a:xfrm>
                <a:off x="987658" y="5065483"/>
                <a:ext cx="1169054" cy="1200820"/>
                <a:chOff x="6349393" y="1711575"/>
                <a:chExt cx="5590022" cy="5674618"/>
              </a:xfrm>
            </p:grpSpPr>
            <p:sp>
              <p:nvSpPr>
                <p:cNvPr id="36" name="Rounded Rectangle 3_1">
                  <a:extLst>
                    <a:ext uri="{FF2B5EF4-FFF2-40B4-BE49-F238E27FC236}">
                      <a16:creationId xmlns:a16="http://schemas.microsoft.com/office/drawing/2014/main" id="{B82E940B-7E92-E4A8-3A82-0BDBFEA537AC}"/>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7" name="Rounded Rectangle 3_1">
                  <a:extLst>
                    <a:ext uri="{FF2B5EF4-FFF2-40B4-BE49-F238E27FC236}">
                      <a16:creationId xmlns:a16="http://schemas.microsoft.com/office/drawing/2014/main" id="{C428EC18-B4CA-E49D-73E8-D15D4BC6FFB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4" name="Rounded Rectangle 3_1">
                <a:extLst>
                  <a:ext uri="{FF2B5EF4-FFF2-40B4-BE49-F238E27FC236}">
                    <a16:creationId xmlns:a16="http://schemas.microsoft.com/office/drawing/2014/main" id="{BD00BE54-B757-C7B7-7815-ABFAA5D51F7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24_1">
                <a:extLst>
                  <a:ext uri="{FF2B5EF4-FFF2-40B4-BE49-F238E27FC236}">
                    <a16:creationId xmlns:a16="http://schemas.microsoft.com/office/drawing/2014/main" id="{CFAB3B7E-7BA0-A647-BFBB-9DE14373863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F390D0F0-3A9A-39CE-20D1-E0B26481524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218658A5-0656-00DE-CD1A-03007ABF76EC}"/>
              </a:ext>
              <a:ext uri="{C183D7F6-B498-43B3-948B-1728B52AA6E4}">
                <adec:decorative xmlns:adec="http://schemas.microsoft.com/office/drawing/2017/decorative" val="1"/>
              </a:ext>
            </a:extLst>
          </p:cNvPr>
          <p:cNvGrpSpPr>
            <a:grpSpLocks/>
          </p:cNvGrpSpPr>
          <p:nvPr/>
        </p:nvGrpSpPr>
        <p:grpSpPr>
          <a:xfrm>
            <a:off x="7126128" y="1805940"/>
            <a:ext cx="731520" cy="731520"/>
            <a:chOff x="547424" y="4293480"/>
            <a:chExt cx="640026" cy="657416"/>
          </a:xfrm>
        </p:grpSpPr>
        <p:grpSp>
          <p:nvGrpSpPr>
            <p:cNvPr id="39" name="Group 38">
              <a:extLst>
                <a:ext uri="{FF2B5EF4-FFF2-40B4-BE49-F238E27FC236}">
                  <a16:creationId xmlns:a16="http://schemas.microsoft.com/office/drawing/2014/main" id="{12FEC223-A0A9-E9AE-7EE6-1F38C908B744}"/>
                </a:ext>
              </a:extLst>
            </p:cNvPr>
            <p:cNvGrpSpPr/>
            <p:nvPr/>
          </p:nvGrpSpPr>
          <p:grpSpPr>
            <a:xfrm>
              <a:off x="547424" y="4293480"/>
              <a:ext cx="640026" cy="657416"/>
              <a:chOff x="987658" y="5065483"/>
              <a:chExt cx="1169054" cy="1200820"/>
            </a:xfrm>
          </p:grpSpPr>
          <p:grpSp>
            <p:nvGrpSpPr>
              <p:cNvPr id="41" name="Group 40">
                <a:extLst>
                  <a:ext uri="{FF2B5EF4-FFF2-40B4-BE49-F238E27FC236}">
                    <a16:creationId xmlns:a16="http://schemas.microsoft.com/office/drawing/2014/main" id="{B17A93A2-BB9D-DB91-FC80-623735093052}"/>
                  </a:ext>
                </a:extLst>
              </p:cNvPr>
              <p:cNvGrpSpPr/>
              <p:nvPr/>
            </p:nvGrpSpPr>
            <p:grpSpPr>
              <a:xfrm>
                <a:off x="987658" y="5065483"/>
                <a:ext cx="1169054" cy="1200820"/>
                <a:chOff x="6349393" y="1711575"/>
                <a:chExt cx="5590022" cy="5674618"/>
              </a:xfrm>
            </p:grpSpPr>
            <p:sp>
              <p:nvSpPr>
                <p:cNvPr id="44" name="Rounded Rectangle 3_1">
                  <a:extLst>
                    <a:ext uri="{FF2B5EF4-FFF2-40B4-BE49-F238E27FC236}">
                      <a16:creationId xmlns:a16="http://schemas.microsoft.com/office/drawing/2014/main" id="{E5D1029D-DCA3-99F7-3B0E-F9BE06C624B1}"/>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5" name="Rounded Rectangle 3_1">
                  <a:extLst>
                    <a:ext uri="{FF2B5EF4-FFF2-40B4-BE49-F238E27FC236}">
                      <a16:creationId xmlns:a16="http://schemas.microsoft.com/office/drawing/2014/main" id="{F706EA06-6328-6983-EDDF-4D7716618B88}"/>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42" name="Rounded Rectangle 3_1">
                <a:extLst>
                  <a:ext uri="{FF2B5EF4-FFF2-40B4-BE49-F238E27FC236}">
                    <a16:creationId xmlns:a16="http://schemas.microsoft.com/office/drawing/2014/main" id="{B48492D1-6680-F141-F576-272DA8AF23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3" name="Rounded Rectangle 24_1">
                <a:extLst>
                  <a:ext uri="{FF2B5EF4-FFF2-40B4-BE49-F238E27FC236}">
                    <a16:creationId xmlns:a16="http://schemas.microsoft.com/office/drawing/2014/main" id="{8ABF12B0-3E12-3988-D8EE-79C4E3AA497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0" name="Oval 39">
              <a:extLst>
                <a:ext uri="{FF2B5EF4-FFF2-40B4-BE49-F238E27FC236}">
                  <a16:creationId xmlns:a16="http://schemas.microsoft.com/office/drawing/2014/main" id="{CF9E395F-0753-88F1-EC75-9812F399132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7A010A0A-BF43-18AB-8BB8-69C602876C3D}"/>
              </a:ext>
              <a:ext uri="{C183D7F6-B498-43B3-948B-1728B52AA6E4}">
                <adec:decorative xmlns:adec="http://schemas.microsoft.com/office/drawing/2017/decorative" val="1"/>
              </a:ext>
            </a:extLst>
          </p:cNvPr>
          <p:cNvGrpSpPr>
            <a:grpSpLocks/>
          </p:cNvGrpSpPr>
          <p:nvPr/>
        </p:nvGrpSpPr>
        <p:grpSpPr>
          <a:xfrm>
            <a:off x="9914731" y="1805940"/>
            <a:ext cx="731520" cy="731520"/>
            <a:chOff x="547424" y="4293480"/>
            <a:chExt cx="640026" cy="657416"/>
          </a:xfrm>
        </p:grpSpPr>
        <p:grpSp>
          <p:nvGrpSpPr>
            <p:cNvPr id="47" name="Group 46">
              <a:extLst>
                <a:ext uri="{FF2B5EF4-FFF2-40B4-BE49-F238E27FC236}">
                  <a16:creationId xmlns:a16="http://schemas.microsoft.com/office/drawing/2014/main" id="{AD0641A1-85E1-E8C8-FEA6-97118801E0DB}"/>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D8E9D1B2-1295-9B22-DEE3-AD5E9BEE368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6FACF41D-667B-C627-C26F-A16AF5EE85B7}"/>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86C83647-0C17-FA4B-70E4-D7999BFAF2E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A3271196-F4B9-5A9B-6E3A-A69B8463D05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BA70B37E-0E82-C130-09E0-9A72D76FD2C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3EA8B9E9-43B5-4C9F-6573-B9C2A0C18228}"/>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56" name="brain_2">
            <a:extLst>
              <a:ext uri="{FF2B5EF4-FFF2-40B4-BE49-F238E27FC236}">
                <a16:creationId xmlns:a16="http://schemas.microsoft.com/office/drawing/2014/main" id="{45112400-1364-C7FB-DCA9-63F0119F5506}"/>
              </a:ext>
              <a:ext uri="{C183D7F6-B498-43B3-948B-1728B52AA6E4}">
                <adec:decorative xmlns:adec="http://schemas.microsoft.com/office/drawing/2017/decorative" val="1"/>
              </a:ext>
            </a:extLst>
          </p:cNvPr>
          <p:cNvSpPr>
            <a:spLocks noChangeAspect="1" noEditPoints="1"/>
          </p:cNvSpPr>
          <p:nvPr/>
        </p:nvSpPr>
        <p:spPr bwMode="auto">
          <a:xfrm>
            <a:off x="1706341" y="2032000"/>
            <a:ext cx="416686" cy="27940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7" name="Ribbon2_F19B">
            <a:extLst>
              <a:ext uri="{FF2B5EF4-FFF2-40B4-BE49-F238E27FC236}">
                <a16:creationId xmlns:a16="http://schemas.microsoft.com/office/drawing/2014/main" id="{443F0408-B34A-3C3A-BDA4-A3E76F9182A5}"/>
              </a:ext>
              <a:ext uri="{C183D7F6-B498-43B3-948B-1728B52AA6E4}">
                <adec:decorative xmlns:adec="http://schemas.microsoft.com/office/drawing/2017/decorative" val="1"/>
              </a:ext>
            </a:extLst>
          </p:cNvPr>
          <p:cNvSpPr>
            <a:spLocks noChangeAspect="1" noEditPoints="1"/>
          </p:cNvSpPr>
          <p:nvPr/>
        </p:nvSpPr>
        <p:spPr bwMode="auto">
          <a:xfrm>
            <a:off x="4570141" y="1985223"/>
            <a:ext cx="266290" cy="372954"/>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8" name="Financial_E7BB">
            <a:extLst>
              <a:ext uri="{FF2B5EF4-FFF2-40B4-BE49-F238E27FC236}">
                <a16:creationId xmlns:a16="http://schemas.microsoft.com/office/drawing/2014/main" id="{6CFC2639-DB51-83EB-8375-6E086168E1F6}"/>
              </a:ext>
              <a:ext uri="{C183D7F6-B498-43B3-948B-1728B52AA6E4}">
                <adec:decorative xmlns:adec="http://schemas.microsoft.com/office/drawing/2017/decorative" val="1"/>
              </a:ext>
            </a:extLst>
          </p:cNvPr>
          <p:cNvSpPr>
            <a:spLocks noChangeAspect="1" noEditPoints="1"/>
          </p:cNvSpPr>
          <p:nvPr/>
        </p:nvSpPr>
        <p:spPr bwMode="auto">
          <a:xfrm>
            <a:off x="7327946" y="2025458"/>
            <a:ext cx="327884" cy="29248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60" name="Teamwork_EA12">
            <a:extLst>
              <a:ext uri="{FF2B5EF4-FFF2-40B4-BE49-F238E27FC236}">
                <a16:creationId xmlns:a16="http://schemas.microsoft.com/office/drawing/2014/main" id="{EF11EE24-7C8C-B953-36AC-2CA4F73C0B40}"/>
              </a:ext>
              <a:ext uri="{C183D7F6-B498-43B3-948B-1728B52AA6E4}">
                <adec:decorative xmlns:adec="http://schemas.microsoft.com/office/drawing/2017/decorative" val="1"/>
              </a:ext>
            </a:extLst>
          </p:cNvPr>
          <p:cNvSpPr>
            <a:spLocks noChangeAspect="1" noEditPoints="1"/>
          </p:cNvSpPr>
          <p:nvPr/>
        </p:nvSpPr>
        <p:spPr bwMode="auto">
          <a:xfrm>
            <a:off x="10109767" y="2006600"/>
            <a:ext cx="341448" cy="330200"/>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496654A-7CCD-333C-78D9-63AFBDBC9D69}"/>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5864025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FB0FF-9B62-DDF3-19D3-60B581588766}"/>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C8396861-8317-9782-735D-A3608A43AC4C}"/>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50" name="Picture 49">
              <a:extLst>
                <a:ext uri="{FF2B5EF4-FFF2-40B4-BE49-F238E27FC236}">
                  <a16:creationId xmlns:a16="http://schemas.microsoft.com/office/drawing/2014/main" id="{9F012753-CC5C-341E-455B-F758E37EF7A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0" name="Straight Connector 59">
              <a:extLst>
                <a:ext uri="{FF2B5EF4-FFF2-40B4-BE49-F238E27FC236}">
                  <a16:creationId xmlns:a16="http://schemas.microsoft.com/office/drawing/2014/main" id="{46C7DED1-F693-E899-42BB-1F7C0226A914}"/>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7D8D95F5-5398-116D-9528-09AF3F25C3DD}"/>
              </a:ext>
              <a:ext uri="{C183D7F6-B498-43B3-948B-1728B52AA6E4}">
                <adec:decorative xmlns:adec="http://schemas.microsoft.com/office/drawing/2017/decorative" val="1"/>
              </a:ext>
            </a:extLst>
          </p:cNvPr>
          <p:cNvCxnSpPr>
            <a:cxnSpLocks/>
          </p:cNvCxnSpPr>
          <p:nvPr/>
        </p:nvCxnSpPr>
        <p:spPr>
          <a:xfrm>
            <a:off x="856708" y="1805940"/>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A892FA-240F-8A27-BD0E-33D6BE1CB0C6}"/>
              </a:ext>
            </a:extLst>
          </p:cNvPr>
          <p:cNvSpPr>
            <a:spLocks noGrp="1"/>
          </p:cNvSpPr>
          <p:nvPr>
            <p:ph type="title"/>
          </p:nvPr>
        </p:nvSpPr>
        <p:spPr>
          <a:xfrm>
            <a:off x="588963" y="457200"/>
            <a:ext cx="11017250" cy="984885"/>
          </a:xfrm>
        </p:spPr>
        <p:txBody>
          <a:bodyPr wrap="square">
            <a:spAutoFit/>
          </a:bodyPr>
          <a:lstStyle/>
          <a:p>
            <a:r>
              <a:rPr lang="fr-FR" dirty="0"/>
              <a:t>Unité 2 : Créer votre propre requête basée </a:t>
            </a:r>
            <a:br>
              <a:rPr lang="fr-FR" dirty="0"/>
            </a:br>
            <a:r>
              <a:rPr lang="fr-FR" dirty="0"/>
              <a:t>sur les rôles pour définir le concepteur d’expérience</a:t>
            </a:r>
          </a:p>
        </p:txBody>
      </p:sp>
      <p:pic>
        <p:nvPicPr>
          <p:cNvPr id="12" name="Picture 11">
            <a:extLst>
              <a:ext uri="{FF2B5EF4-FFF2-40B4-BE49-F238E27FC236}">
                <a16:creationId xmlns:a16="http://schemas.microsoft.com/office/drawing/2014/main" id="{7C2C1742-1581-28DC-0B66-26737F99E568}"/>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3" name="Rounded Rectangle 24_1">
            <a:extLst>
              <a:ext uri="{FF2B5EF4-FFF2-40B4-BE49-F238E27FC236}">
                <a16:creationId xmlns:a16="http://schemas.microsoft.com/office/drawing/2014/main" id="{756A3E2A-A176-F52B-E410-65C7023B7867}"/>
              </a:ext>
              <a:ext uri="{C183D7F6-B498-43B3-948B-1728B52AA6E4}">
                <adec:decorative xmlns:adec="http://schemas.microsoft.com/office/drawing/2017/decorative" val="1"/>
              </a:ext>
            </a:extLst>
          </p:cNvPr>
          <p:cNvSpPr>
            <a:spLocks/>
          </p:cNvSpPr>
          <p:nvPr/>
        </p:nvSpPr>
        <p:spPr bwMode="auto">
          <a:xfrm>
            <a:off x="588262" y="1805940"/>
            <a:ext cx="6224018" cy="4463098"/>
          </a:xfrm>
          <a:prstGeom prst="roundRect">
            <a:avLst>
              <a:gd name="adj" fmla="val 3925"/>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9" name="Freeform: Shape 68">
            <a:extLst>
              <a:ext uri="{FF2B5EF4-FFF2-40B4-BE49-F238E27FC236}">
                <a16:creationId xmlns:a16="http://schemas.microsoft.com/office/drawing/2014/main" id="{E0DB815B-BC6D-8A96-7D94-614D03D855B6}"/>
              </a:ext>
              <a:ext uri="{C183D7F6-B498-43B3-948B-1728B52AA6E4}">
                <adec:decorative xmlns:adec="http://schemas.microsoft.com/office/drawing/2017/decorative" val="1"/>
              </a:ext>
            </a:extLst>
          </p:cNvPr>
          <p:cNvSpPr>
            <a:spLocks/>
          </p:cNvSpPr>
          <p:nvPr/>
        </p:nvSpPr>
        <p:spPr bwMode="auto">
          <a:xfrm>
            <a:off x="6979920" y="1657404"/>
            <a:ext cx="5212080" cy="4611635"/>
          </a:xfrm>
          <a:custGeom>
            <a:avLst/>
            <a:gdLst>
              <a:gd name="connsiteX0" fmla="*/ 181024 w 5212080"/>
              <a:gd name="connsiteY0" fmla="*/ 0 h 4611635"/>
              <a:gd name="connsiteX1" fmla="*/ 5212080 w 5212080"/>
              <a:gd name="connsiteY1" fmla="*/ 0 h 4611635"/>
              <a:gd name="connsiteX2" fmla="*/ 5212080 w 5212080"/>
              <a:gd name="connsiteY2" fmla="*/ 361252 h 4611635"/>
              <a:gd name="connsiteX3" fmla="*/ 5212080 w 5212080"/>
              <a:gd name="connsiteY3" fmla="*/ 422276 h 4611635"/>
              <a:gd name="connsiteX4" fmla="*/ 5212080 w 5212080"/>
              <a:gd name="connsiteY4" fmla="*/ 1050886 h 4611635"/>
              <a:gd name="connsiteX5" fmla="*/ 5212080 w 5212080"/>
              <a:gd name="connsiteY5" fmla="*/ 1515062 h 4611635"/>
              <a:gd name="connsiteX6" fmla="*/ 5212080 w 5212080"/>
              <a:gd name="connsiteY6" fmla="*/ 2971746 h 4611635"/>
              <a:gd name="connsiteX7" fmla="*/ 5212080 w 5212080"/>
              <a:gd name="connsiteY7" fmla="*/ 4611635 h 4611635"/>
              <a:gd name="connsiteX8" fmla="*/ 181024 w 5212080"/>
              <a:gd name="connsiteY8" fmla="*/ 4611635 h 4611635"/>
              <a:gd name="connsiteX9" fmla="*/ 0 w 5212080"/>
              <a:gd name="connsiteY9" fmla="*/ 4430611 h 4611635"/>
              <a:gd name="connsiteX10" fmla="*/ 0 w 5212080"/>
              <a:gd name="connsiteY10" fmla="*/ 2971746 h 4611635"/>
              <a:gd name="connsiteX11" fmla="*/ 0 w 5212080"/>
              <a:gd name="connsiteY11" fmla="*/ 1515062 h 4611635"/>
              <a:gd name="connsiteX12" fmla="*/ 0 w 5212080"/>
              <a:gd name="connsiteY12" fmla="*/ 1050886 h 4611635"/>
              <a:gd name="connsiteX13" fmla="*/ 0 w 5212080"/>
              <a:gd name="connsiteY13" fmla="*/ 422276 h 4611635"/>
              <a:gd name="connsiteX14" fmla="*/ 0 w 5212080"/>
              <a:gd name="connsiteY14" fmla="*/ 361252 h 4611635"/>
              <a:gd name="connsiteX15" fmla="*/ 0 w 5212080"/>
              <a:gd name="connsiteY15" fmla="*/ 181024 h 4611635"/>
              <a:gd name="connsiteX16" fmla="*/ 181024 w 5212080"/>
              <a:gd name="connsiteY16" fmla="*/ 0 h 461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2080" h="4611635">
                <a:moveTo>
                  <a:pt x="181024" y="0"/>
                </a:moveTo>
                <a:lnTo>
                  <a:pt x="5212080" y="0"/>
                </a:lnTo>
                <a:lnTo>
                  <a:pt x="5212080" y="361252"/>
                </a:lnTo>
                <a:lnTo>
                  <a:pt x="5212080" y="422276"/>
                </a:lnTo>
                <a:lnTo>
                  <a:pt x="5212080" y="1050886"/>
                </a:lnTo>
                <a:lnTo>
                  <a:pt x="5212080" y="1515062"/>
                </a:lnTo>
                <a:lnTo>
                  <a:pt x="5212080" y="2971746"/>
                </a:lnTo>
                <a:lnTo>
                  <a:pt x="5212080" y="4611635"/>
                </a:lnTo>
                <a:lnTo>
                  <a:pt x="181024" y="4611635"/>
                </a:lnTo>
                <a:cubicBezTo>
                  <a:pt x="81047" y="4611635"/>
                  <a:pt x="0" y="4530588"/>
                  <a:pt x="0" y="4430611"/>
                </a:cubicBezTo>
                <a:lnTo>
                  <a:pt x="0" y="2971746"/>
                </a:lnTo>
                <a:lnTo>
                  <a:pt x="0" y="1515062"/>
                </a:lnTo>
                <a:lnTo>
                  <a:pt x="0" y="1050886"/>
                </a:ln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7" name="TextBox 16">
            <a:extLst>
              <a:ext uri="{FF2B5EF4-FFF2-40B4-BE49-F238E27FC236}">
                <a16:creationId xmlns:a16="http://schemas.microsoft.com/office/drawing/2014/main" id="{A7DAB9EE-CB4D-89AD-07DA-2D741A633E7C}"/>
              </a:ext>
            </a:extLst>
          </p:cNvPr>
          <p:cNvSpPr txBox="1">
            <a:spLocks/>
          </p:cNvSpPr>
          <p:nvPr/>
        </p:nvSpPr>
        <p:spPr>
          <a:xfrm>
            <a:off x="787078" y="2963087"/>
            <a:ext cx="5922479" cy="2821285"/>
          </a:xfrm>
          <a:prstGeom prst="rect">
            <a:avLst/>
          </a:prstGeom>
          <a:noFill/>
        </p:spPr>
        <p:txBody>
          <a:bodyPr vert="horz" wrap="square" lIns="0" tIns="0" rIns="0" bIns="0" rtlCol="0" anchor="t">
            <a:spAutoFit/>
          </a:bodyPr>
          <a:lstStyle/>
          <a:p>
            <a:pPr>
              <a:spcAft>
                <a:spcPts val="1600"/>
              </a:spcAft>
            </a:pPr>
            <a:r>
              <a:rPr lang="fr-FR" sz="1700" dirty="0"/>
              <a:t>Imaginez que vous êtes un concepteur super talentueux capable de créer des expériences étonnantes qui ressemblent à de la magie. Vous vous servez de sons géniaux, de visuels époustouflants et de décors parfaits pour emmener les gens dans des voyages incroyables qu’ils n’oublieront jamais.</a:t>
            </a:r>
          </a:p>
          <a:p>
            <a:pPr>
              <a:spcAft>
                <a:spcPts val="1200"/>
              </a:spcAft>
            </a:pPr>
            <a:r>
              <a:rPr lang="fr-FR" sz="1700" dirty="0"/>
              <a:t>Vous trouvez des idées géniales qui stimulent l’imagination </a:t>
            </a:r>
            <a:br>
              <a:rPr lang="fr-FR" sz="1700" dirty="0"/>
            </a:br>
            <a:r>
              <a:rPr lang="fr-FR" sz="1700" dirty="0"/>
              <a:t>et prêtez attention à chaque petit détail pour que tout s’imbrique parfaitement. Vous avez le pouvoir de transporter les gens dans un tout autre monde, de les émerveiller et </a:t>
            </a:r>
            <a:br>
              <a:rPr lang="fr-FR" sz="1700" dirty="0"/>
            </a:br>
            <a:r>
              <a:rPr lang="fr-FR" sz="1700" dirty="0"/>
              <a:t>de susciter leur désir d’en découvrir davantage.</a:t>
            </a:r>
          </a:p>
        </p:txBody>
      </p:sp>
      <p:pic>
        <p:nvPicPr>
          <p:cNvPr id="71" name="Picture 70" descr="A child wearing headphones and cape in front of a computer desk">
            <a:extLst>
              <a:ext uri="{FF2B5EF4-FFF2-40B4-BE49-F238E27FC236}">
                <a16:creationId xmlns:a16="http://schemas.microsoft.com/office/drawing/2014/main" id="{EC3F7C64-624D-F98B-B43C-3AA86DFB6A82}"/>
              </a:ext>
            </a:extLst>
          </p:cNvPr>
          <p:cNvPicPr>
            <a:picLocks/>
          </p:cNvPicPr>
          <p:nvPr/>
        </p:nvPicPr>
        <p:blipFill rotWithShape="1">
          <a:blip r:embed="rId4"/>
          <a:srcRect t="3222" b="9090"/>
          <a:stretch/>
        </p:blipFill>
        <p:spPr>
          <a:xfrm>
            <a:off x="7147560" y="1825046"/>
            <a:ext cx="4876800" cy="4276351"/>
          </a:xfrm>
          <a:prstGeom prst="roundRect">
            <a:avLst>
              <a:gd name="adj" fmla="val 2013"/>
            </a:avLst>
          </a:prstGeom>
          <a:solidFill>
            <a:srgbClr val="275272"/>
          </a:solidFill>
        </p:spPr>
      </p:pic>
      <p:cxnSp>
        <p:nvCxnSpPr>
          <p:cNvPr id="57" name="Straight Connector 56">
            <a:extLst>
              <a:ext uri="{FF2B5EF4-FFF2-40B4-BE49-F238E27FC236}">
                <a16:creationId xmlns:a16="http://schemas.microsoft.com/office/drawing/2014/main" id="{46AE9E16-5450-6C4E-13C3-1B123921DD1E}"/>
              </a:ext>
              <a:ext uri="{C183D7F6-B498-43B3-948B-1728B52AA6E4}">
                <adec:decorative xmlns:adec="http://schemas.microsoft.com/office/drawing/2017/decorative" val="1"/>
              </a:ext>
            </a:extLst>
          </p:cNvPr>
          <p:cNvCxnSpPr>
            <a:cxnSpLocks/>
          </p:cNvCxnSpPr>
          <p:nvPr/>
        </p:nvCxnSpPr>
        <p:spPr>
          <a:xfrm>
            <a:off x="787079" y="6072048"/>
            <a:ext cx="5826386" cy="0"/>
          </a:xfrm>
          <a:prstGeom prst="line">
            <a:avLst/>
          </a:prstGeom>
          <a:ln w="22225" cap="rnd">
            <a:gradFill flip="none" rotWithShape="1">
              <a:gsLst>
                <a:gs pos="0">
                  <a:schemeClr val="accent1"/>
                </a:gs>
                <a:gs pos="55000">
                  <a:schemeClr val="accent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BF90838-A45F-BFD5-99A0-0A6E694A1589}"/>
              </a:ext>
              <a:ext uri="{C183D7F6-B498-43B3-948B-1728B52AA6E4}">
                <adec:decorative xmlns:adec="http://schemas.microsoft.com/office/drawing/2017/decorative" val="0"/>
              </a:ext>
            </a:extLst>
          </p:cNvPr>
          <p:cNvSpPr>
            <a:spLocks/>
          </p:cNvSpPr>
          <p:nvPr/>
        </p:nvSpPr>
        <p:spPr bwMode="auto">
          <a:xfrm>
            <a:off x="7229476" y="5518150"/>
            <a:ext cx="4712970" cy="500951"/>
          </a:xfrm>
          <a:prstGeom prst="roundRect">
            <a:avLst/>
          </a:prstGeom>
          <a:solidFill>
            <a:schemeClr val="bg1">
              <a:alpha val="8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fr-FR" sz="1200" dirty="0">
                <a:solidFill>
                  <a:schemeClr val="tx1"/>
                </a:solidFill>
                <a:latin typeface="+mj-lt"/>
                <a:ea typeface="+mj-ea"/>
                <a:cs typeface="+mj-cs"/>
              </a:rPr>
              <a:t>Cette image a été créée dans </a:t>
            </a:r>
            <a:r>
              <a:rPr lang="fr-FR" sz="1200" dirty="0" err="1">
                <a:solidFill>
                  <a:schemeClr val="tx1"/>
                </a:solidFill>
                <a:latin typeface="+mj-lt"/>
                <a:ea typeface="+mj-ea"/>
                <a:cs typeface="+mj-cs"/>
              </a:rPr>
              <a:t>Copilot</a:t>
            </a:r>
            <a:r>
              <a:rPr lang="fr-FR" sz="1200" dirty="0">
                <a:solidFill>
                  <a:schemeClr val="tx1"/>
                </a:solidFill>
                <a:latin typeface="+mj-lt"/>
                <a:ea typeface="+mj-ea"/>
                <a:cs typeface="+mj-cs"/>
              </a:rPr>
              <a:t> avec Microsoft Designer en utilisant les mots fournis en guise de requête </a:t>
            </a:r>
          </a:p>
        </p:txBody>
      </p:sp>
      <p:pic>
        <p:nvPicPr>
          <p:cNvPr id="84" name="Picture 83">
            <a:extLst>
              <a:ext uri="{FF2B5EF4-FFF2-40B4-BE49-F238E27FC236}">
                <a16:creationId xmlns:a16="http://schemas.microsoft.com/office/drawing/2014/main" id="{428CF48A-957B-1B26-3CDC-8039929FAEB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1933784" y="180594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9" name="Freeform: Shape 88">
            <a:extLst>
              <a:ext uri="{FF2B5EF4-FFF2-40B4-BE49-F238E27FC236}">
                <a16:creationId xmlns:a16="http://schemas.microsoft.com/office/drawing/2014/main" id="{741B12D3-AC43-13ED-2E2F-E66E00A9186E}"/>
              </a:ext>
              <a:ext uri="{C183D7F6-B498-43B3-948B-1728B52AA6E4}">
                <adec:decorative xmlns:adec="http://schemas.microsoft.com/office/drawing/2017/decorative" val="1"/>
              </a:ext>
            </a:extLst>
          </p:cNvPr>
          <p:cNvSpPr>
            <a:spLocks/>
          </p:cNvSpPr>
          <p:nvPr/>
        </p:nvSpPr>
        <p:spPr bwMode="auto">
          <a:xfrm>
            <a:off x="1033079" y="1805940"/>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2" name="Group 21">
            <a:extLst>
              <a:ext uri="{FF2B5EF4-FFF2-40B4-BE49-F238E27FC236}">
                <a16:creationId xmlns:a16="http://schemas.microsoft.com/office/drawing/2014/main" id="{B8B8046D-91DA-855F-F15B-9ED505CC1618}"/>
              </a:ext>
              <a:ext uri="{C183D7F6-B498-43B3-948B-1728B52AA6E4}">
                <adec:decorative xmlns:adec="http://schemas.microsoft.com/office/drawing/2017/decorative" val="1"/>
              </a:ext>
            </a:extLst>
          </p:cNvPr>
          <p:cNvGrpSpPr>
            <a:grpSpLocks/>
          </p:cNvGrpSpPr>
          <p:nvPr/>
        </p:nvGrpSpPr>
        <p:grpSpPr>
          <a:xfrm>
            <a:off x="787079" y="2073298"/>
            <a:ext cx="736979" cy="731926"/>
            <a:chOff x="547424" y="4293480"/>
            <a:chExt cx="640026" cy="657416"/>
          </a:xfrm>
        </p:grpSpPr>
        <p:grpSp>
          <p:nvGrpSpPr>
            <p:cNvPr id="23" name="Group 22">
              <a:extLst>
                <a:ext uri="{FF2B5EF4-FFF2-40B4-BE49-F238E27FC236}">
                  <a16:creationId xmlns:a16="http://schemas.microsoft.com/office/drawing/2014/main" id="{BB8E98AA-FDFD-059E-9E74-C605495FB095}"/>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70E7677B-3F38-F385-AF43-6428A52C07AD}"/>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35AF3A0A-86D0-C1F6-5646-7A1C7044D26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61BF027F-7A2D-1427-60A5-220659D0D81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3477D50D-83BE-82F8-7F07-B3C59318941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CA77877D-CA05-49FE-B2E9-BE7110FD2C2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218A9A4-2D4E-BAED-EBFD-9F5AD03D10E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74" name="paint">
            <a:extLst>
              <a:ext uri="{FF2B5EF4-FFF2-40B4-BE49-F238E27FC236}">
                <a16:creationId xmlns:a16="http://schemas.microsoft.com/office/drawing/2014/main" id="{F75A2707-CBB8-8FF1-F9C4-6E6B455866B1}"/>
              </a:ext>
              <a:ext uri="{C183D7F6-B498-43B3-948B-1728B52AA6E4}">
                <adec:decorative xmlns:adec="http://schemas.microsoft.com/office/drawing/2017/decorative" val="1"/>
              </a:ext>
            </a:extLst>
          </p:cNvPr>
          <p:cNvSpPr>
            <a:spLocks noChangeAspect="1" noEditPoints="1"/>
          </p:cNvSpPr>
          <p:nvPr/>
        </p:nvSpPr>
        <p:spPr bwMode="auto">
          <a:xfrm>
            <a:off x="970350" y="2256381"/>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C337B177-AB28-BF6D-D144-F42E33E136F8}"/>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16974942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6D2E44-93AB-519A-B019-092F18F6E64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8" name="Picture 7">
              <a:extLst>
                <a:ext uri="{FF2B5EF4-FFF2-40B4-BE49-F238E27FC236}">
                  <a16:creationId xmlns:a16="http://schemas.microsoft.com/office/drawing/2014/main" id="{710F4BD0-9D77-7804-B137-0F3B09E26E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2BA4DE62-B81E-AF96-4774-B2D812F9E56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B906ADD6-AC34-4517-FE9C-B649A3A6AB31}"/>
              </a:ext>
              <a:ext uri="{C183D7F6-B498-43B3-948B-1728B52AA6E4}">
                <adec:decorative xmlns:adec="http://schemas.microsoft.com/office/drawing/2017/decorative" val="1"/>
              </a:ext>
            </a:extLst>
          </p:cNvPr>
          <p:cNvCxnSpPr>
            <a:cxnSpLocks/>
          </p:cNvCxnSpPr>
          <p:nvPr/>
        </p:nvCxnSpPr>
        <p:spPr>
          <a:xfrm>
            <a:off x="856708" y="1666472"/>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ounded Rectangle 24_1">
            <a:extLst>
              <a:ext uri="{FF2B5EF4-FFF2-40B4-BE49-F238E27FC236}">
                <a16:creationId xmlns:a16="http://schemas.microsoft.com/office/drawing/2014/main" id="{A8DD911F-5AC7-69A9-D5BA-C16B884311C2}"/>
              </a:ext>
              <a:ext uri="{C183D7F6-B498-43B3-948B-1728B52AA6E4}">
                <adec:decorative xmlns:adec="http://schemas.microsoft.com/office/drawing/2017/decorative" val="1"/>
              </a:ext>
            </a:extLst>
          </p:cNvPr>
          <p:cNvSpPr>
            <a:spLocks/>
          </p:cNvSpPr>
          <p:nvPr/>
        </p:nvSpPr>
        <p:spPr bwMode="auto">
          <a:xfrm>
            <a:off x="5035870" y="1672196"/>
            <a:ext cx="6584629" cy="4021710"/>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2F9B1290-C514-618C-9EEE-5B14B04E57E7}"/>
              </a:ext>
            </a:extLst>
          </p:cNvPr>
          <p:cNvSpPr>
            <a:spLocks noGrp="1"/>
          </p:cNvSpPr>
          <p:nvPr>
            <p:ph type="title"/>
          </p:nvPr>
        </p:nvSpPr>
        <p:spPr>
          <a:xfrm>
            <a:off x="588963" y="457200"/>
            <a:ext cx="11017250" cy="984885"/>
          </a:xfrm>
        </p:spPr>
        <p:txBody>
          <a:bodyPr/>
          <a:lstStyle/>
          <a:p>
            <a:r>
              <a:rPr lang="fr-FR" dirty="0"/>
              <a:t>Unité 2 : Avez-vous déjà entendu le </a:t>
            </a:r>
            <a:br>
              <a:rPr lang="fr-FR" dirty="0"/>
            </a:br>
            <a:r>
              <a:rPr lang="fr-FR" dirty="0"/>
              <a:t>terme Mad </a:t>
            </a:r>
            <a:r>
              <a:rPr lang="fr-FR" dirty="0" err="1"/>
              <a:t>Libs</a:t>
            </a:r>
            <a:r>
              <a:rPr lang="fr-FR" dirty="0"/>
              <a:t>®?</a:t>
            </a:r>
          </a:p>
        </p:txBody>
      </p:sp>
      <p:sp>
        <p:nvSpPr>
          <p:cNvPr id="13" name="Rectangle: Top Corners Rounded 12">
            <a:extLst>
              <a:ext uri="{FF2B5EF4-FFF2-40B4-BE49-F238E27FC236}">
                <a16:creationId xmlns:a16="http://schemas.microsoft.com/office/drawing/2014/main" id="{8D24229C-FF89-221B-3D0F-E5040D034A42}"/>
              </a:ext>
              <a:ext uri="{C183D7F6-B498-43B3-948B-1728B52AA6E4}">
                <adec:decorative xmlns:adec="http://schemas.microsoft.com/office/drawing/2017/decorative" val="1"/>
              </a:ext>
            </a:extLst>
          </p:cNvPr>
          <p:cNvSpPr>
            <a:spLocks/>
          </p:cNvSpPr>
          <p:nvPr/>
        </p:nvSpPr>
        <p:spPr bwMode="auto">
          <a:xfrm>
            <a:off x="5035870" y="1672196"/>
            <a:ext cx="6584629" cy="365760"/>
          </a:xfrm>
          <a:prstGeom prst="round2SameRect">
            <a:avLst>
              <a:gd name="adj1" fmla="val 27735"/>
              <a:gd name="adj2" fmla="val 0"/>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sp>
        <p:nvSpPr>
          <p:cNvPr id="24" name="Rounded Rectangle 24_1">
            <a:extLst>
              <a:ext uri="{FF2B5EF4-FFF2-40B4-BE49-F238E27FC236}">
                <a16:creationId xmlns:a16="http://schemas.microsoft.com/office/drawing/2014/main" id="{293BC4FA-5168-8C42-9AF0-A76DEB9C7171}"/>
              </a:ext>
              <a:ext uri="{C183D7F6-B498-43B3-948B-1728B52AA6E4}">
                <adec:decorative xmlns:adec="http://schemas.microsoft.com/office/drawing/2017/decorative" val="1"/>
              </a:ext>
            </a:extLst>
          </p:cNvPr>
          <p:cNvSpPr>
            <a:spLocks/>
          </p:cNvSpPr>
          <p:nvPr/>
        </p:nvSpPr>
        <p:spPr bwMode="auto">
          <a:xfrm>
            <a:off x="588963" y="1666472"/>
            <a:ext cx="4248791" cy="40217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8" name="TextBox 27">
            <a:extLst>
              <a:ext uri="{FF2B5EF4-FFF2-40B4-BE49-F238E27FC236}">
                <a16:creationId xmlns:a16="http://schemas.microsoft.com/office/drawing/2014/main" id="{B6E964B7-D056-F365-9CED-B3E710B432AC}"/>
              </a:ext>
            </a:extLst>
          </p:cNvPr>
          <p:cNvSpPr txBox="1">
            <a:spLocks/>
          </p:cNvSpPr>
          <p:nvPr/>
        </p:nvSpPr>
        <p:spPr>
          <a:xfrm>
            <a:off x="763748" y="2891521"/>
            <a:ext cx="3891379" cy="2215991"/>
          </a:xfrm>
          <a:prstGeom prst="rect">
            <a:avLst/>
          </a:prstGeom>
          <a:noFill/>
        </p:spPr>
        <p:txBody>
          <a:bodyPr vert="horz" wrap="square" lIns="0" tIns="0" rIns="0" bIns="0" rtlCol="0" anchor="ctr">
            <a:spAutoFit/>
          </a:bodyPr>
          <a:lstStyle/>
          <a:p>
            <a:pPr>
              <a:spcAft>
                <a:spcPts val="1200"/>
              </a:spcAft>
            </a:pPr>
            <a:r>
              <a:rPr lang="fr-FR" sz="1600" dirty="0"/>
              <a:t>Les Mad </a:t>
            </a:r>
            <a:r>
              <a:rPr lang="fr-FR" sz="1600" dirty="0" err="1"/>
              <a:t>Libs</a:t>
            </a:r>
            <a:r>
              <a:rPr lang="fr-FR" sz="1600" dirty="0">
                <a:ea typeface="+mj-ea"/>
                <a:cs typeface="+mj-cs"/>
              </a:rPr>
              <a:t>®</a:t>
            </a:r>
            <a:r>
              <a:rPr lang="fr-FR" sz="1600" dirty="0"/>
              <a:t> sont constitués de jeux de mots amusants et interactifs qui consistent à remplir les blancs d’une histoire avec différents types de mots, tels que des adjectifs, des noms et des verbes. Le résultat offre généralement une histoire hilarante ou inattendue. Nous allons utiliser cette structure pour nous aider à rédiger nos requêtes dans l’unité 2.</a:t>
            </a:r>
          </a:p>
        </p:txBody>
      </p:sp>
      <p:sp>
        <p:nvSpPr>
          <p:cNvPr id="30" name="Freeform: Shape 29">
            <a:extLst>
              <a:ext uri="{FF2B5EF4-FFF2-40B4-BE49-F238E27FC236}">
                <a16:creationId xmlns:a16="http://schemas.microsoft.com/office/drawing/2014/main" id="{C89B5696-0B78-C479-F686-1064EF5567EB}"/>
              </a:ext>
              <a:ext uri="{C183D7F6-B498-43B3-948B-1728B52AA6E4}">
                <adec:decorative xmlns:adec="http://schemas.microsoft.com/office/drawing/2017/decorative" val="1"/>
              </a:ext>
            </a:extLst>
          </p:cNvPr>
          <p:cNvSpPr>
            <a:spLocks/>
          </p:cNvSpPr>
          <p:nvPr/>
        </p:nvSpPr>
        <p:spPr bwMode="auto">
          <a:xfrm>
            <a:off x="1033079" y="1666472"/>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31" name="Group 30">
            <a:extLst>
              <a:ext uri="{FF2B5EF4-FFF2-40B4-BE49-F238E27FC236}">
                <a16:creationId xmlns:a16="http://schemas.microsoft.com/office/drawing/2014/main" id="{88448615-CBB6-C796-2407-CC147EF48BD4}"/>
              </a:ext>
              <a:ext uri="{C183D7F6-B498-43B3-948B-1728B52AA6E4}">
                <adec:decorative xmlns:adec="http://schemas.microsoft.com/office/drawing/2017/decorative" val="1"/>
              </a:ext>
            </a:extLst>
          </p:cNvPr>
          <p:cNvGrpSpPr>
            <a:grpSpLocks/>
          </p:cNvGrpSpPr>
          <p:nvPr/>
        </p:nvGrpSpPr>
        <p:grpSpPr>
          <a:xfrm>
            <a:off x="787079" y="1933830"/>
            <a:ext cx="736979" cy="731926"/>
            <a:chOff x="547424" y="4293480"/>
            <a:chExt cx="640026" cy="657416"/>
          </a:xfrm>
        </p:grpSpPr>
        <p:grpSp>
          <p:nvGrpSpPr>
            <p:cNvPr id="32" name="Group 31">
              <a:extLst>
                <a:ext uri="{FF2B5EF4-FFF2-40B4-BE49-F238E27FC236}">
                  <a16:creationId xmlns:a16="http://schemas.microsoft.com/office/drawing/2014/main" id="{F5884460-BA0C-144B-D07F-2D027F82280B}"/>
                </a:ext>
              </a:extLst>
            </p:cNvPr>
            <p:cNvGrpSpPr/>
            <p:nvPr/>
          </p:nvGrpSpPr>
          <p:grpSpPr>
            <a:xfrm>
              <a:off x="547424" y="4293480"/>
              <a:ext cx="640026" cy="657416"/>
              <a:chOff x="987658" y="5065483"/>
              <a:chExt cx="1169054" cy="1200820"/>
            </a:xfrm>
          </p:grpSpPr>
          <p:grpSp>
            <p:nvGrpSpPr>
              <p:cNvPr id="34" name="Group 33">
                <a:extLst>
                  <a:ext uri="{FF2B5EF4-FFF2-40B4-BE49-F238E27FC236}">
                    <a16:creationId xmlns:a16="http://schemas.microsoft.com/office/drawing/2014/main" id="{E3E9291B-C6ED-E93E-904B-34B7F8858A9B}"/>
                  </a:ext>
                </a:extLst>
              </p:cNvPr>
              <p:cNvGrpSpPr/>
              <p:nvPr/>
            </p:nvGrpSpPr>
            <p:grpSpPr>
              <a:xfrm>
                <a:off x="987658" y="5065483"/>
                <a:ext cx="1169054" cy="1200820"/>
                <a:chOff x="6349393" y="1711575"/>
                <a:chExt cx="5590022" cy="5674618"/>
              </a:xfrm>
            </p:grpSpPr>
            <p:sp>
              <p:nvSpPr>
                <p:cNvPr id="37" name="Rounded Rectangle 3_1">
                  <a:extLst>
                    <a:ext uri="{FF2B5EF4-FFF2-40B4-BE49-F238E27FC236}">
                      <a16:creationId xmlns:a16="http://schemas.microsoft.com/office/drawing/2014/main" id="{C9D8AE90-E5F4-F859-2EF6-5A46869A09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8" name="Rounded Rectangle 3_1">
                  <a:extLst>
                    <a:ext uri="{FF2B5EF4-FFF2-40B4-BE49-F238E27FC236}">
                      <a16:creationId xmlns:a16="http://schemas.microsoft.com/office/drawing/2014/main" id="{030A766E-59BE-0710-B171-825E3087E32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5" name="Rounded Rectangle 3_1">
                <a:extLst>
                  <a:ext uri="{FF2B5EF4-FFF2-40B4-BE49-F238E27FC236}">
                    <a16:creationId xmlns:a16="http://schemas.microsoft.com/office/drawing/2014/main" id="{41283E0C-C44E-1FD3-B0AE-F6EF125557F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6" name="Rounded Rectangle 24_1">
                <a:extLst>
                  <a:ext uri="{FF2B5EF4-FFF2-40B4-BE49-F238E27FC236}">
                    <a16:creationId xmlns:a16="http://schemas.microsoft.com/office/drawing/2014/main" id="{0D489216-AA9B-EC0D-BCAF-C1A513E0E38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C5102C60-C68A-D641-B18A-87FA29B98775}"/>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40" name="3D">
            <a:extLst>
              <a:ext uri="{FF2B5EF4-FFF2-40B4-BE49-F238E27FC236}">
                <a16:creationId xmlns:a16="http://schemas.microsoft.com/office/drawing/2014/main" id="{D883DE37-02F9-3675-64CA-2F2ABB8CD084}"/>
              </a:ext>
              <a:ext uri="{C183D7F6-B498-43B3-948B-1728B52AA6E4}">
                <adec:decorative xmlns:adec="http://schemas.microsoft.com/office/drawing/2017/decorative" val="1"/>
              </a:ext>
            </a:extLst>
          </p:cNvPr>
          <p:cNvSpPr>
            <a:spLocks noChangeAspect="1" noEditPoints="1"/>
          </p:cNvSpPr>
          <p:nvPr/>
        </p:nvSpPr>
        <p:spPr bwMode="auto">
          <a:xfrm>
            <a:off x="1002687" y="2136318"/>
            <a:ext cx="305764" cy="32695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graphicFrame>
        <p:nvGraphicFramePr>
          <p:cNvPr id="12" name="Content Placeholder 6">
            <a:extLst>
              <a:ext uri="{FF2B5EF4-FFF2-40B4-BE49-F238E27FC236}">
                <a16:creationId xmlns:a16="http://schemas.microsoft.com/office/drawing/2014/main" id="{1611E167-D772-900A-D8E3-11BAFD43EB3A}"/>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2690790362"/>
              </p:ext>
            </p:extLst>
          </p:nvPr>
        </p:nvGraphicFramePr>
        <p:xfrm>
          <a:off x="5035870" y="1672196"/>
          <a:ext cx="6584629" cy="4021710"/>
        </p:xfrm>
        <a:graphic>
          <a:graphicData uri="http://schemas.openxmlformats.org/drawingml/2006/table">
            <a:tbl>
              <a:tblPr firstRow="1" bandRow="1">
                <a:tableStyleId>{5C22544A-7EE6-4342-B048-85BDC9FD1C3A}</a:tableStyleId>
              </a:tblPr>
              <a:tblGrid>
                <a:gridCol w="2544061">
                  <a:extLst>
                    <a:ext uri="{9D8B030D-6E8A-4147-A177-3AD203B41FA5}">
                      <a16:colId xmlns:a16="http://schemas.microsoft.com/office/drawing/2014/main" val="1546675680"/>
                    </a:ext>
                  </a:extLst>
                </a:gridCol>
                <a:gridCol w="1945458">
                  <a:extLst>
                    <a:ext uri="{9D8B030D-6E8A-4147-A177-3AD203B41FA5}">
                      <a16:colId xmlns:a16="http://schemas.microsoft.com/office/drawing/2014/main" val="3384121720"/>
                    </a:ext>
                  </a:extLst>
                </a:gridCol>
                <a:gridCol w="2095110">
                  <a:extLst>
                    <a:ext uri="{9D8B030D-6E8A-4147-A177-3AD203B41FA5}">
                      <a16:colId xmlns:a16="http://schemas.microsoft.com/office/drawing/2014/main" val="169851265"/>
                    </a:ext>
                  </a:extLst>
                </a:gridCol>
              </a:tblGrid>
              <a:tr h="364110">
                <a:tc>
                  <a:txBody>
                    <a:bodyPr/>
                    <a:lstStyle/>
                    <a:p>
                      <a:pPr marL="0" algn="l" defTabSz="932742" rtl="0" eaLnBrk="1" latinLnBrk="0" hangingPunct="1"/>
                      <a:r>
                        <a:rPr lang="fr-FR" sz="1400" b="0">
                          <a:solidFill>
                            <a:schemeClr val="accent2"/>
                          </a:solidFill>
                          <a:latin typeface="+mj-lt"/>
                          <a:ea typeface="+mj-ea"/>
                          <a:cs typeface="+mj-cs"/>
                        </a:rPr>
                        <a:t>Adjectif</a:t>
                      </a:r>
                    </a:p>
                  </a:txBody>
                  <a:tcPr marL="74409" marR="74409" marT="37204" marB="37204" anchor="ct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fr-FR" sz="1400" b="0">
                          <a:solidFill>
                            <a:schemeClr val="accent2"/>
                          </a:solidFill>
                          <a:latin typeface="+mj-lt"/>
                          <a:ea typeface="+mj-ea"/>
                          <a:cs typeface="+mj-cs"/>
                        </a:rPr>
                        <a:t>Nom</a:t>
                      </a:r>
                    </a:p>
                  </a:txBody>
                  <a:tcPr marL="74409" marR="74409" marT="37204" marB="3720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fr-FR" sz="1400" b="0">
                          <a:solidFill>
                            <a:schemeClr val="accent2"/>
                          </a:solidFill>
                          <a:latin typeface="+mj-lt"/>
                          <a:ea typeface="+mj-ea"/>
                          <a:cs typeface="+mj-cs"/>
                        </a:rPr>
                        <a:t>Verbe</a:t>
                      </a:r>
                    </a:p>
                  </a:txBody>
                  <a:tcPr marL="74409" marR="74409" marT="37204" marB="37204"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266253"/>
                  </a:ext>
                </a:extLst>
              </a:tr>
              <a:tr h="365760">
                <a:tc>
                  <a:txBody>
                    <a:bodyPr/>
                    <a:lstStyle/>
                    <a:p>
                      <a:r>
                        <a:rPr lang="fr-FR" sz="1200">
                          <a:solidFill>
                            <a:schemeClr val="tx1"/>
                          </a:solidFill>
                          <a:latin typeface="+mn-lt"/>
                          <a:ea typeface="+mn-ea"/>
                          <a:cs typeface="+mn-cs"/>
                        </a:rPr>
                        <a:t>Extraordinaire</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Aventure</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Saut</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5028781"/>
                  </a:ext>
                </a:extLst>
              </a:tr>
              <a:tr h="365760">
                <a:tc>
                  <a:txBody>
                    <a:bodyPr/>
                    <a:lstStyle/>
                    <a:p>
                      <a:r>
                        <a:rPr lang="fr-FR" sz="1200">
                          <a:solidFill>
                            <a:schemeClr val="tx1"/>
                          </a:solidFill>
                          <a:latin typeface="+mn-lt"/>
                          <a:ea typeface="+mn-ea"/>
                          <a:cs typeface="+mn-cs"/>
                        </a:rPr>
                        <a:t>Audacieux</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Plage</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Course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3551176"/>
                  </a:ext>
                </a:extLst>
              </a:tr>
              <a:tr h="365760">
                <a:tc>
                  <a:txBody>
                    <a:bodyPr/>
                    <a:lstStyle/>
                    <a:p>
                      <a:r>
                        <a:rPr lang="fr-FR" sz="1200">
                          <a:solidFill>
                            <a:schemeClr val="tx1"/>
                          </a:solidFill>
                          <a:latin typeface="+mn-lt"/>
                          <a:ea typeface="+mn-ea"/>
                          <a:cs typeface="+mn-cs"/>
                        </a:rPr>
                        <a:t>Créatif</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Château</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Danse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6140983"/>
                  </a:ext>
                </a:extLst>
              </a:tr>
              <a:tr h="365760">
                <a:tc>
                  <a:txBody>
                    <a:bodyPr/>
                    <a:lstStyle/>
                    <a:p>
                      <a:r>
                        <a:rPr lang="fr-FR" sz="1200">
                          <a:solidFill>
                            <a:schemeClr val="tx1"/>
                          </a:solidFill>
                          <a:latin typeface="+mn-lt"/>
                          <a:ea typeface="+mn-ea"/>
                          <a:cs typeface="+mn-cs"/>
                        </a:rPr>
                        <a:t>Excitant</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Forêt</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Explorer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4323081"/>
                  </a:ext>
                </a:extLst>
              </a:tr>
              <a:tr h="365760">
                <a:tc>
                  <a:txBody>
                    <a:bodyPr/>
                    <a:lstStyle/>
                    <a:p>
                      <a:r>
                        <a:rPr lang="fr-FR" sz="1200">
                          <a:solidFill>
                            <a:schemeClr val="tx1"/>
                          </a:solidFill>
                          <a:latin typeface="+mn-lt"/>
                          <a:ea typeface="+mn-ea"/>
                          <a:cs typeface="+mn-cs"/>
                        </a:rPr>
                        <a:t>Fantastique</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Jeu</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Construire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034718"/>
                  </a:ext>
                </a:extLst>
              </a:tr>
              <a:tr h="365760">
                <a:tc>
                  <a:txBody>
                    <a:bodyPr/>
                    <a:lstStyle/>
                    <a:p>
                      <a:r>
                        <a:rPr lang="fr-FR" sz="1200">
                          <a:solidFill>
                            <a:schemeClr val="tx1"/>
                          </a:solidFill>
                          <a:latin typeface="+mn-lt"/>
                          <a:ea typeface="+mn-ea"/>
                          <a:cs typeface="+mn-cs"/>
                        </a:rPr>
                        <a:t>Magique</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Héros</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Découvrir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4227319"/>
                  </a:ext>
                </a:extLst>
              </a:tr>
              <a:tr h="365760">
                <a:tc>
                  <a:txBody>
                    <a:bodyPr/>
                    <a:lstStyle/>
                    <a:p>
                      <a:r>
                        <a:rPr lang="fr-FR" sz="1200">
                          <a:solidFill>
                            <a:schemeClr val="tx1"/>
                          </a:solidFill>
                          <a:latin typeface="+mn-lt"/>
                          <a:ea typeface="+mn-ea"/>
                          <a:cs typeface="+mn-cs"/>
                        </a:rPr>
                        <a:t>Mystérieux</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Voyage</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Imaginer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7182065"/>
                  </a:ext>
                </a:extLst>
              </a:tr>
              <a:tr h="365760">
                <a:tc>
                  <a:txBody>
                    <a:bodyPr/>
                    <a:lstStyle/>
                    <a:p>
                      <a:r>
                        <a:rPr lang="fr-FR" sz="1200">
                          <a:solidFill>
                            <a:schemeClr val="tx1"/>
                          </a:solidFill>
                          <a:latin typeface="+mn-lt"/>
                          <a:ea typeface="+mn-ea"/>
                          <a:cs typeface="+mn-cs"/>
                        </a:rPr>
                        <a:t>Unique</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Montagne</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Créer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9754093"/>
                  </a:ext>
                </a:extLst>
              </a:tr>
              <a:tr h="365760">
                <a:tc>
                  <a:txBody>
                    <a:bodyPr/>
                    <a:lstStyle/>
                    <a:p>
                      <a:r>
                        <a:rPr lang="fr-FR" sz="1200">
                          <a:solidFill>
                            <a:schemeClr val="tx1"/>
                          </a:solidFill>
                          <a:latin typeface="+mn-lt"/>
                          <a:ea typeface="+mn-ea"/>
                          <a:cs typeface="+mn-cs"/>
                        </a:rPr>
                        <a:t>Vibrant</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Robot</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Inventer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0289504"/>
                  </a:ext>
                </a:extLst>
              </a:tr>
              <a:tr h="365760">
                <a:tc>
                  <a:txBody>
                    <a:bodyPr/>
                    <a:lstStyle/>
                    <a:p>
                      <a:r>
                        <a:rPr lang="fr-FR" sz="1200">
                          <a:solidFill>
                            <a:schemeClr val="tx1"/>
                          </a:solidFill>
                          <a:latin typeface="+mn-lt"/>
                          <a:ea typeface="+mn-ea"/>
                          <a:cs typeface="+mn-cs"/>
                        </a:rPr>
                        <a:t>Sauvage</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a:solidFill>
                            <a:schemeClr val="tx1"/>
                          </a:solidFill>
                          <a:latin typeface="+mn-lt"/>
                          <a:ea typeface="+mn-ea"/>
                          <a:cs typeface="+mn-cs"/>
                        </a:rPr>
                        <a:t>Espace</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fr-FR" sz="1200" dirty="0">
                          <a:solidFill>
                            <a:schemeClr val="tx1"/>
                          </a:solidFill>
                          <a:latin typeface="+mn-lt"/>
                          <a:ea typeface="+mn-ea"/>
                          <a:cs typeface="+mn-cs"/>
                        </a:rPr>
                        <a:t>Voler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2830880"/>
                  </a:ext>
                </a:extLst>
              </a:tr>
            </a:tbl>
          </a:graphicData>
        </a:graphic>
      </p:graphicFrame>
      <p:pic>
        <p:nvPicPr>
          <p:cNvPr id="41" name="Picture 40">
            <a:extLst>
              <a:ext uri="{FF2B5EF4-FFF2-40B4-BE49-F238E27FC236}">
                <a16:creationId xmlns:a16="http://schemas.microsoft.com/office/drawing/2014/main" id="{5412595C-B61F-80EA-90B9-52E580FD36AE}"/>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TextBox 3">
            <a:extLst>
              <a:ext uri="{FF2B5EF4-FFF2-40B4-BE49-F238E27FC236}">
                <a16:creationId xmlns:a16="http://schemas.microsoft.com/office/drawing/2014/main" id="{5D5861DD-E1F0-26D1-5016-C1E4A2EDAB89}"/>
              </a:ext>
            </a:extLst>
          </p:cNvPr>
          <p:cNvSpPr txBox="1"/>
          <p:nvPr/>
        </p:nvSpPr>
        <p:spPr>
          <a:xfrm>
            <a:off x="856708" y="6110893"/>
            <a:ext cx="11017249" cy="153888"/>
          </a:xfrm>
          <a:prstGeom prst="rect">
            <a:avLst/>
          </a:prstGeom>
          <a:noFill/>
        </p:spPr>
        <p:txBody>
          <a:bodyPr wrap="square" lIns="0" tIns="0" rIns="0" bIns="0" rtlCol="0">
            <a:spAutoFit/>
          </a:bodyPr>
          <a:lstStyle/>
          <a:p>
            <a:r>
              <a:rPr lang="fr-FR" sz="1000" b="0" i="0">
                <a:solidFill>
                  <a:srgbClr val="242424"/>
                </a:solidFill>
                <a:effectLst/>
                <a:latin typeface="Segoe UI" panose="020B0502040204020203" pitchFamily="34" charset="0"/>
              </a:rPr>
              <a:t> « Mad Libs® » est une marque déposée de Penguin Group (USA) Inc. Cette utilisation ne constitue ni une approbation ni une affiliation avec le propriétaire de la marque et est uniquement destinée à des fins éducatives. </a:t>
            </a:r>
          </a:p>
        </p:txBody>
      </p:sp>
      <p:sp>
        <p:nvSpPr>
          <p:cNvPr id="3" name="TextBox 2">
            <a:extLst>
              <a:ext uri="{FF2B5EF4-FFF2-40B4-BE49-F238E27FC236}">
                <a16:creationId xmlns:a16="http://schemas.microsoft.com/office/drawing/2014/main" id="{900316F9-7EE0-BCEE-CFBE-BA00E43EA059}"/>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2149764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491E47A-BB4E-77D6-4D1E-8CD8EE9B081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29" name="Picture 28">
              <a:extLst>
                <a:ext uri="{FF2B5EF4-FFF2-40B4-BE49-F238E27FC236}">
                  <a16:creationId xmlns:a16="http://schemas.microsoft.com/office/drawing/2014/main" id="{FB9CC5FD-7B70-1CD9-F713-F602A65D189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0" name="Straight Connector 29">
              <a:extLst>
                <a:ext uri="{FF2B5EF4-FFF2-40B4-BE49-F238E27FC236}">
                  <a16:creationId xmlns:a16="http://schemas.microsoft.com/office/drawing/2014/main" id="{614B7A4C-B005-FF99-E3A9-5C111802911F}"/>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ounded Rectangle 24_1">
            <a:extLst>
              <a:ext uri="{FF2B5EF4-FFF2-40B4-BE49-F238E27FC236}">
                <a16:creationId xmlns:a16="http://schemas.microsoft.com/office/drawing/2014/main" id="{F41AA2F8-53B5-AD93-76BD-FAC024E80A19}"/>
              </a:ext>
              <a:ext uri="{C183D7F6-B498-43B3-948B-1728B52AA6E4}">
                <adec:decorative xmlns:adec="http://schemas.microsoft.com/office/drawing/2017/decorative" val="1"/>
              </a:ext>
            </a:extLst>
          </p:cNvPr>
          <p:cNvSpPr>
            <a:spLocks/>
          </p:cNvSpPr>
          <p:nvPr/>
        </p:nvSpPr>
        <p:spPr bwMode="auto">
          <a:xfrm>
            <a:off x="587025" y="1195894"/>
            <a:ext cx="11017951" cy="5296339"/>
          </a:xfrm>
          <a:prstGeom prst="roundRect">
            <a:avLst>
              <a:gd name="adj" fmla="val 2637"/>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lstStyle/>
          <a:p>
            <a:pPr marL="0" indent="0" algn="l">
              <a:lnSpc>
                <a:spcPct val="240000"/>
              </a:lnSpc>
              <a:spcBef>
                <a:spcPts val="2800"/>
              </a:spcBef>
              <a:buNone/>
            </a:pPr>
            <a:r>
              <a:rPr lang="fr-FR" sz="1500" b="0" i="0" dirty="0">
                <a:solidFill>
                  <a:schemeClr val="tx1"/>
                </a:solidFill>
                <a:effectLst/>
              </a:rPr>
              <a:t>Vous êtes un concepteur d’expériences </a:t>
            </a:r>
            <a:r>
              <a:rPr lang="fr-FR" sz="1500" i="0" dirty="0">
                <a:solidFill>
                  <a:schemeClr val="accent3">
                    <a:lumMod val="75000"/>
                  </a:schemeClr>
                </a:solidFill>
                <a:effectLst/>
                <a:latin typeface="+mj-lt"/>
                <a:ea typeface="+mj-ea"/>
                <a:cs typeface="+mj-cs"/>
              </a:rPr>
              <a:t>extraordinaires</a:t>
            </a:r>
            <a:r>
              <a:rPr lang="fr-FR" sz="1500" i="0" dirty="0">
                <a:solidFill>
                  <a:schemeClr val="tx1"/>
                </a:solidFill>
                <a:effectLst/>
              </a:rPr>
              <a:t> </a:t>
            </a:r>
            <a:r>
              <a:rPr lang="fr-FR" sz="1500" b="0" i="0" dirty="0">
                <a:solidFill>
                  <a:schemeClr val="tx1"/>
                </a:solidFill>
                <a:effectLst/>
              </a:rPr>
              <a:t>et vous possédez un talent unique pour créer des expériences</a:t>
            </a:r>
            <a:r>
              <a:rPr lang="fr-FR" sz="1500" i="0" dirty="0">
                <a:solidFill>
                  <a:schemeClr val="tx1"/>
                </a:solidFill>
                <a:effectLst/>
              </a:rPr>
              <a:t> </a:t>
            </a:r>
            <a:r>
              <a:rPr lang="fr-FR" sz="1500" dirty="0">
                <a:solidFill>
                  <a:schemeClr val="accent3">
                    <a:lumMod val="75000"/>
                  </a:schemeClr>
                </a:solidFill>
                <a:latin typeface="+mj-lt"/>
                <a:ea typeface="+mj-ea"/>
                <a:cs typeface="+mj-cs"/>
              </a:rPr>
              <a:t>immersives</a:t>
            </a:r>
            <a:r>
              <a:rPr lang="fr-FR" sz="1500" i="0" dirty="0">
                <a:solidFill>
                  <a:schemeClr val="tx1"/>
                </a:solidFill>
                <a:effectLst/>
              </a:rPr>
              <a:t> </a:t>
            </a:r>
            <a:r>
              <a:rPr lang="fr-FR" sz="1500" b="0" i="0" dirty="0">
                <a:solidFill>
                  <a:schemeClr val="tx1"/>
                </a:solidFill>
                <a:effectLst/>
              </a:rPr>
              <a:t>qui </a:t>
            </a:r>
            <a:r>
              <a:rPr lang="fr-FR" sz="1500" dirty="0">
                <a:solidFill>
                  <a:schemeClr val="accent3">
                    <a:lumMod val="75000"/>
                  </a:schemeClr>
                </a:solidFill>
                <a:latin typeface="+mj-lt"/>
                <a:ea typeface="+mj-ea"/>
                <a:cs typeface="+mj-cs"/>
              </a:rPr>
              <a:t>enflamment</a:t>
            </a:r>
            <a:r>
              <a:rPr lang="fr-FR" sz="1500" b="0" i="0" dirty="0">
                <a:solidFill>
                  <a:schemeClr val="tx1"/>
                </a:solidFill>
                <a:effectLst/>
              </a:rPr>
              <a:t> les sens et transportent les clients dans un royaume de pure </a:t>
            </a:r>
            <a:r>
              <a:rPr lang="fr-FR" sz="1500" dirty="0">
                <a:solidFill>
                  <a:schemeClr val="accent3">
                    <a:lumMod val="75000"/>
                  </a:schemeClr>
                </a:solidFill>
                <a:latin typeface="+mj-lt"/>
                <a:ea typeface="+mj-ea"/>
                <a:cs typeface="+mj-cs"/>
              </a:rPr>
              <a:t>magie</a:t>
            </a:r>
            <a:r>
              <a:rPr lang="fr-FR" sz="1500" b="0" i="0" dirty="0">
                <a:solidFill>
                  <a:schemeClr val="accent3">
                    <a:lumMod val="75000"/>
                  </a:schemeClr>
                </a:solidFill>
                <a:effectLst/>
              </a:rPr>
              <a:t> </a:t>
            </a:r>
            <a:r>
              <a:rPr lang="fr-FR" sz="1500" b="0" i="0" dirty="0">
                <a:solidFill>
                  <a:schemeClr val="tx1"/>
                </a:solidFill>
                <a:effectLst/>
              </a:rPr>
              <a:t>.</a:t>
            </a:r>
            <a:br>
              <a:rPr lang="fr-FR" sz="1500" b="0" i="0" dirty="0">
                <a:solidFill>
                  <a:schemeClr val="tx1"/>
                </a:solidFill>
                <a:effectLst/>
              </a:rPr>
            </a:br>
            <a:r>
              <a:rPr lang="fr-FR" sz="1500" b="0" i="0" dirty="0">
                <a:solidFill>
                  <a:schemeClr val="tx1"/>
                </a:solidFill>
                <a:effectLst/>
              </a:rPr>
              <a:t>Grâce à un mélange de sons</a:t>
            </a:r>
            <a:r>
              <a:rPr lang="fr-FR" sz="1500" i="0" dirty="0">
                <a:solidFill>
                  <a:schemeClr val="tx1"/>
                </a:solidFill>
                <a:effectLst/>
              </a:rPr>
              <a:t> </a:t>
            </a:r>
            <a:r>
              <a:rPr lang="fr-FR" sz="1500" dirty="0">
                <a:solidFill>
                  <a:schemeClr val="accent3">
                    <a:lumMod val="75000"/>
                  </a:schemeClr>
                </a:solidFill>
                <a:latin typeface="+mj-lt"/>
                <a:ea typeface="+mj-ea"/>
                <a:cs typeface="+mj-cs"/>
              </a:rPr>
              <a:t>impressionnants</a:t>
            </a:r>
            <a:r>
              <a:rPr lang="fr-FR" sz="1500" i="0" dirty="0">
                <a:solidFill>
                  <a:schemeClr val="tx1"/>
                </a:solidFill>
                <a:effectLst/>
              </a:rPr>
              <a:t>, </a:t>
            </a:r>
            <a:r>
              <a:rPr lang="fr-FR" sz="1500" b="0" i="0" dirty="0">
                <a:solidFill>
                  <a:schemeClr val="tx1"/>
                </a:solidFill>
                <a:effectLst/>
              </a:rPr>
              <a:t>de visuels</a:t>
            </a:r>
            <a:r>
              <a:rPr lang="fr-FR" sz="1500" i="0" dirty="0">
                <a:solidFill>
                  <a:schemeClr val="tx1"/>
                </a:solidFill>
                <a:effectLst/>
              </a:rPr>
              <a:t> </a:t>
            </a:r>
            <a:r>
              <a:rPr lang="fr-FR" sz="1500" dirty="0">
                <a:solidFill>
                  <a:schemeClr val="accent3">
                    <a:lumMod val="75000"/>
                  </a:schemeClr>
                </a:solidFill>
                <a:latin typeface="+mj-lt"/>
                <a:ea typeface="+mj-ea"/>
                <a:cs typeface="+mj-cs"/>
              </a:rPr>
              <a:t>époustouflants </a:t>
            </a:r>
            <a:r>
              <a:rPr lang="fr-FR" sz="1500" i="0" dirty="0">
                <a:solidFill>
                  <a:schemeClr val="tx1"/>
                </a:solidFill>
                <a:effectLst/>
              </a:rPr>
              <a:t> </a:t>
            </a:r>
            <a:r>
              <a:rPr lang="fr-FR" sz="1500" b="0" i="0" dirty="0">
                <a:solidFill>
                  <a:schemeClr val="tx1"/>
                </a:solidFill>
                <a:effectLst/>
              </a:rPr>
              <a:t>et de détails </a:t>
            </a:r>
            <a:r>
              <a:rPr lang="fr-FR" sz="1500" dirty="0">
                <a:solidFill>
                  <a:schemeClr val="accent3">
                    <a:lumMod val="75000"/>
                  </a:schemeClr>
                </a:solidFill>
                <a:latin typeface="+mj-lt"/>
                <a:ea typeface="+mj-ea"/>
                <a:cs typeface="+mj-cs"/>
              </a:rPr>
              <a:t>environnementaux</a:t>
            </a:r>
            <a:r>
              <a:rPr lang="fr-FR" sz="1500" b="0" i="0" dirty="0">
                <a:solidFill>
                  <a:schemeClr val="tx1"/>
                </a:solidFill>
                <a:effectLst/>
              </a:rPr>
              <a:t> soigneusement choisis, vous créez d’</a:t>
            </a:r>
            <a:r>
              <a:rPr lang="fr-FR" sz="1500" dirty="0">
                <a:solidFill>
                  <a:schemeClr val="accent3">
                    <a:lumMod val="75000"/>
                  </a:schemeClr>
                </a:solidFill>
                <a:latin typeface="+mj-lt"/>
                <a:ea typeface="+mj-ea"/>
                <a:cs typeface="+mj-cs"/>
              </a:rPr>
              <a:t>incroyables </a:t>
            </a:r>
            <a:r>
              <a:rPr lang="fr-FR" sz="1500" b="0" i="0" dirty="0">
                <a:solidFill>
                  <a:schemeClr val="tx1"/>
                </a:solidFill>
                <a:effectLst/>
              </a:rPr>
              <a:t>voyages qui vous</a:t>
            </a:r>
            <a:r>
              <a:rPr lang="fr-FR" sz="1500" i="0" dirty="0">
                <a:solidFill>
                  <a:schemeClr val="tx1"/>
                </a:solidFill>
                <a:effectLst/>
              </a:rPr>
              <a:t> </a:t>
            </a:r>
            <a:r>
              <a:rPr lang="fr-FR" sz="1500" dirty="0">
                <a:solidFill>
                  <a:schemeClr val="accent3">
                    <a:lumMod val="75000"/>
                  </a:schemeClr>
                </a:solidFill>
                <a:latin typeface="+mj-lt"/>
                <a:ea typeface="+mj-ea"/>
                <a:cs typeface="+mj-cs"/>
              </a:rPr>
              <a:t>émerveillent </a:t>
            </a:r>
            <a:r>
              <a:rPr lang="fr-FR" sz="1500" b="0" i="0" dirty="0">
                <a:solidFill>
                  <a:schemeClr val="tx1"/>
                </a:solidFill>
                <a:effectLst/>
              </a:rPr>
              <a:t>et vous divertissent.</a:t>
            </a:r>
            <a:br>
              <a:rPr lang="fr-FR" sz="1500" b="0" i="0" dirty="0">
                <a:solidFill>
                  <a:schemeClr val="tx1"/>
                </a:solidFill>
                <a:effectLst/>
              </a:rPr>
            </a:br>
            <a:r>
              <a:rPr lang="fr-FR" sz="1500" b="0" i="0" dirty="0">
                <a:solidFill>
                  <a:schemeClr val="tx1"/>
                </a:solidFill>
                <a:effectLst/>
              </a:rPr>
              <a:t>Vos prouesses créatives ne connaissent aucune limite : vous imaginez des idées </a:t>
            </a:r>
            <a:r>
              <a:rPr lang="fr-FR" sz="1500" dirty="0">
                <a:solidFill>
                  <a:schemeClr val="accent3">
                    <a:lumMod val="75000"/>
                  </a:schemeClr>
                </a:solidFill>
                <a:latin typeface="+mj-lt"/>
                <a:ea typeface="+mj-ea"/>
                <a:cs typeface="+mj-cs"/>
              </a:rPr>
              <a:t>audacieuses</a:t>
            </a:r>
            <a:r>
              <a:rPr lang="fr-FR" sz="1500" b="0" i="0" dirty="0">
                <a:solidFill>
                  <a:schemeClr val="tx1"/>
                </a:solidFill>
                <a:effectLst/>
              </a:rPr>
              <a:t> qui éveillent </a:t>
            </a:r>
            <a:r>
              <a:rPr lang="fr-FR" sz="1500" dirty="0">
                <a:solidFill>
                  <a:schemeClr val="accent3">
                    <a:lumMod val="75000"/>
                  </a:schemeClr>
                </a:solidFill>
                <a:latin typeface="+mj-lt"/>
                <a:ea typeface="+mj-ea"/>
                <a:cs typeface="+mj-cs"/>
              </a:rPr>
              <a:t>l’imagination</a:t>
            </a:r>
            <a:r>
              <a:rPr lang="fr-FR" sz="1500" b="0" i="0" dirty="0">
                <a:solidFill>
                  <a:schemeClr val="tx1"/>
                </a:solidFill>
                <a:effectLst/>
              </a:rPr>
              <a:t>, </a:t>
            </a:r>
            <a:br>
              <a:rPr lang="fr-FR" sz="1500" b="0" i="0" dirty="0">
                <a:solidFill>
                  <a:schemeClr val="tx1"/>
                </a:solidFill>
                <a:effectLst/>
              </a:rPr>
            </a:br>
            <a:r>
              <a:rPr lang="fr-FR" sz="1500" b="0" i="0" dirty="0">
                <a:solidFill>
                  <a:schemeClr val="tx1"/>
                </a:solidFill>
                <a:effectLst/>
              </a:rPr>
              <a:t>tout en soignant méticuleusement les moindres détails sensoriels qui tissent harmonieusement une tapisserie thématique.</a:t>
            </a:r>
            <a:br>
              <a:rPr lang="fr-FR" sz="1500" b="0" i="0" dirty="0">
                <a:solidFill>
                  <a:schemeClr val="tx1"/>
                </a:solidFill>
                <a:effectLst/>
              </a:rPr>
            </a:br>
            <a:r>
              <a:rPr lang="fr-FR" sz="1500" b="0" i="0" dirty="0">
                <a:solidFill>
                  <a:schemeClr val="tx1"/>
                </a:solidFill>
                <a:effectLst/>
              </a:rPr>
              <a:t>Grâce à votre remarquable capacité à solliciter plusieurs sens, vous avez le pouvoir de créer des moments </a:t>
            </a:r>
            <a:r>
              <a:rPr lang="fr-FR" sz="1500" dirty="0">
                <a:solidFill>
                  <a:schemeClr val="accent3">
                    <a:lumMod val="75000"/>
                  </a:schemeClr>
                </a:solidFill>
                <a:latin typeface="+mj-lt"/>
                <a:ea typeface="+mj-ea"/>
                <a:cs typeface="+mj-cs"/>
              </a:rPr>
              <a:t>inoubliables </a:t>
            </a:r>
            <a:r>
              <a:rPr lang="fr-FR" sz="1500" b="0" i="0" dirty="0">
                <a:solidFill>
                  <a:schemeClr val="tx1"/>
                </a:solidFill>
                <a:effectLst/>
              </a:rPr>
              <a:t>qui enveloppent les individus dans une symphonie de sensations, les</a:t>
            </a:r>
            <a:r>
              <a:rPr lang="fr-FR" sz="1500" dirty="0">
                <a:solidFill>
                  <a:schemeClr val="tx1"/>
                </a:solidFill>
              </a:rPr>
              <a:t> </a:t>
            </a:r>
            <a:r>
              <a:rPr lang="fr-FR" sz="1500" dirty="0">
                <a:solidFill>
                  <a:schemeClr val="accent3">
                    <a:lumMod val="75000"/>
                  </a:schemeClr>
                </a:solidFill>
                <a:latin typeface="+mj-lt"/>
                <a:ea typeface="+mj-ea"/>
                <a:cs typeface="+mj-cs"/>
              </a:rPr>
              <a:t>symphonie </a:t>
            </a:r>
            <a:r>
              <a:rPr lang="fr-FR" sz="1500" b="0" i="0" dirty="0">
                <a:solidFill>
                  <a:schemeClr val="tx1"/>
                </a:solidFill>
                <a:effectLst/>
              </a:rPr>
              <a:t>de sensations, les laissant sous le </a:t>
            </a:r>
            <a:r>
              <a:rPr lang="fr-FR" sz="1500" dirty="0">
                <a:solidFill>
                  <a:schemeClr val="accent3">
                    <a:lumMod val="75000"/>
                  </a:schemeClr>
                </a:solidFill>
                <a:latin typeface="+mj-lt"/>
                <a:ea typeface="+mj-ea"/>
                <a:cs typeface="+mj-cs"/>
              </a:rPr>
              <a:t>charme</a:t>
            </a:r>
            <a:r>
              <a:rPr lang="fr-FR" sz="1500" i="0" dirty="0">
                <a:solidFill>
                  <a:schemeClr val="accent3">
                    <a:lumMod val="75000"/>
                  </a:schemeClr>
                </a:solidFill>
                <a:effectLst/>
              </a:rPr>
              <a:t>, </a:t>
            </a:r>
            <a:r>
              <a:rPr lang="fr-FR" sz="1500" dirty="0">
                <a:solidFill>
                  <a:schemeClr val="accent3">
                    <a:lumMod val="75000"/>
                  </a:schemeClr>
                </a:solidFill>
                <a:latin typeface="+mj-lt"/>
                <a:ea typeface="+mj-ea"/>
                <a:cs typeface="+mj-cs"/>
              </a:rPr>
              <a:t>ravis</a:t>
            </a:r>
            <a:r>
              <a:rPr lang="fr-FR" sz="1500" i="0" dirty="0">
                <a:solidFill>
                  <a:schemeClr val="tx1"/>
                </a:solidFill>
                <a:effectLst/>
              </a:rPr>
              <a:t>, </a:t>
            </a:r>
            <a:br>
              <a:rPr lang="fr-FR" sz="1500" i="0" dirty="0">
                <a:solidFill>
                  <a:schemeClr val="tx1"/>
                </a:solidFill>
                <a:effectLst/>
              </a:rPr>
            </a:br>
            <a:r>
              <a:rPr lang="fr-FR" sz="1500" b="0" i="0" dirty="0">
                <a:solidFill>
                  <a:schemeClr val="tx1"/>
                </a:solidFill>
                <a:effectLst/>
              </a:rPr>
              <a:t>et désireux d’en savoir plus. Vous contribuerez à la création d’une expérience, </a:t>
            </a:r>
            <a:r>
              <a:rPr lang="fr-FR" sz="1500" dirty="0">
                <a:solidFill>
                  <a:schemeClr val="accent3">
                    <a:lumMod val="75000"/>
                  </a:schemeClr>
                </a:solidFill>
                <a:latin typeface="+mj-lt"/>
                <a:ea typeface="+mj-ea"/>
                <a:cs typeface="+mj-cs"/>
              </a:rPr>
              <a:t>nouvelle</a:t>
            </a:r>
            <a:r>
              <a:rPr lang="fr-FR" sz="1500" b="0" i="0" dirty="0">
                <a:solidFill>
                  <a:schemeClr val="tx1"/>
                </a:solidFill>
                <a:effectLst/>
              </a:rPr>
              <a:t> et excitante.</a:t>
            </a:r>
          </a:p>
        </p:txBody>
      </p:sp>
      <p:sp>
        <p:nvSpPr>
          <p:cNvPr id="2" name="Title 1">
            <a:extLst>
              <a:ext uri="{FF2B5EF4-FFF2-40B4-BE49-F238E27FC236}">
                <a16:creationId xmlns:a16="http://schemas.microsoft.com/office/drawing/2014/main" id="{066FB7D8-0B3B-90BC-FB95-482D4F971D24}"/>
              </a:ext>
            </a:extLst>
          </p:cNvPr>
          <p:cNvSpPr>
            <a:spLocks noGrp="1"/>
          </p:cNvSpPr>
          <p:nvPr>
            <p:ph type="title"/>
          </p:nvPr>
        </p:nvSpPr>
        <p:spPr>
          <a:xfrm>
            <a:off x="588263" y="205716"/>
            <a:ext cx="11018520" cy="984885"/>
          </a:xfrm>
        </p:spPr>
        <p:txBody>
          <a:bodyPr/>
          <a:lstStyle/>
          <a:p>
            <a:r>
              <a:rPr lang="fr-FR" dirty="0"/>
              <a:t>Unité 2 : Exemple d’une requête basée </a:t>
            </a:r>
            <a:br>
              <a:rPr lang="fr-FR" dirty="0"/>
            </a:br>
            <a:r>
              <a:rPr lang="fr-FR" dirty="0"/>
              <a:t>sur un rôle</a:t>
            </a:r>
          </a:p>
        </p:txBody>
      </p:sp>
      <p:sp>
        <p:nvSpPr>
          <p:cNvPr id="5" name="TextBox 4">
            <a:extLst>
              <a:ext uri="{FF2B5EF4-FFF2-40B4-BE49-F238E27FC236}">
                <a16:creationId xmlns:a16="http://schemas.microsoft.com/office/drawing/2014/main" id="{E8892B37-0277-4035-D598-79E983C407F7}"/>
              </a:ext>
            </a:extLst>
          </p:cNvPr>
          <p:cNvSpPr txBox="1"/>
          <p:nvPr/>
        </p:nvSpPr>
        <p:spPr>
          <a:xfrm>
            <a:off x="4269425" y="1733453"/>
            <a:ext cx="747384" cy="184666"/>
          </a:xfrm>
          <a:prstGeom prst="rect">
            <a:avLst/>
          </a:prstGeom>
          <a:noFill/>
        </p:spPr>
        <p:txBody>
          <a:bodyPr wrap="none" lIns="0" tIns="0" rIns="0" bIns="0" rtlCol="0">
            <a:spAutoFit/>
          </a:bodyPr>
          <a:lstStyle/>
          <a:p>
            <a:pPr defTabSz="932742">
              <a:spcBef>
                <a:spcPct val="0"/>
              </a:spcBef>
              <a:buSzPct val="90000"/>
            </a:pPr>
            <a:r>
              <a:rPr lang="fr-FR" sz="1200" dirty="0">
                <a:ln w="3175">
                  <a:noFill/>
                </a:ln>
                <a:gradFill flip="none" rotWithShape="1">
                  <a:gsLst>
                    <a:gs pos="0">
                      <a:schemeClr val="accent1"/>
                    </a:gs>
                    <a:gs pos="100000">
                      <a:schemeClr val="accent2"/>
                    </a:gs>
                  </a:gsLst>
                  <a:lin ang="10800000" scaled="1"/>
                  <a:tileRect/>
                </a:gradFill>
                <a:latin typeface="+mj-lt"/>
                <a:ea typeface="+mj-ea"/>
                <a:cs typeface="+mj-cs"/>
              </a:rPr>
              <a:t>(Adjectif)</a:t>
            </a:r>
          </a:p>
        </p:txBody>
      </p:sp>
      <p:sp>
        <p:nvSpPr>
          <p:cNvPr id="6" name="TextBox 5">
            <a:extLst>
              <a:ext uri="{FF2B5EF4-FFF2-40B4-BE49-F238E27FC236}">
                <a16:creationId xmlns:a16="http://schemas.microsoft.com/office/drawing/2014/main" id="{163F77BC-335D-5AAB-5C81-23437BF275E7}"/>
              </a:ext>
            </a:extLst>
          </p:cNvPr>
          <p:cNvSpPr txBox="1"/>
          <p:nvPr/>
        </p:nvSpPr>
        <p:spPr>
          <a:xfrm>
            <a:off x="871247" y="2320060"/>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(Adjectif)</a:t>
            </a:r>
          </a:p>
        </p:txBody>
      </p:sp>
      <p:sp>
        <p:nvSpPr>
          <p:cNvPr id="7" name="TextBox 6">
            <a:extLst>
              <a:ext uri="{FF2B5EF4-FFF2-40B4-BE49-F238E27FC236}">
                <a16:creationId xmlns:a16="http://schemas.microsoft.com/office/drawing/2014/main" id="{2858EB2E-8539-4CB9-DE67-F241B57C7468}"/>
              </a:ext>
            </a:extLst>
          </p:cNvPr>
          <p:cNvSpPr txBox="1"/>
          <p:nvPr/>
        </p:nvSpPr>
        <p:spPr>
          <a:xfrm>
            <a:off x="2301906" y="2230203"/>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(Verbe)</a:t>
            </a:r>
          </a:p>
        </p:txBody>
      </p:sp>
      <p:sp>
        <p:nvSpPr>
          <p:cNvPr id="11" name="TextBox 10">
            <a:extLst>
              <a:ext uri="{FF2B5EF4-FFF2-40B4-BE49-F238E27FC236}">
                <a16:creationId xmlns:a16="http://schemas.microsoft.com/office/drawing/2014/main" id="{D06F190D-9472-BBE0-EEA3-0B356555A086}"/>
              </a:ext>
              <a:ext uri="{C183D7F6-B498-43B3-948B-1728B52AA6E4}">
                <adec:decorative xmlns:adec="http://schemas.microsoft.com/office/drawing/2017/decorative" val="0"/>
              </a:ext>
            </a:extLst>
          </p:cNvPr>
          <p:cNvSpPr txBox="1"/>
          <p:nvPr/>
        </p:nvSpPr>
        <p:spPr>
          <a:xfrm>
            <a:off x="8233543" y="2320060"/>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(Adjectif)</a:t>
            </a:r>
          </a:p>
        </p:txBody>
      </p:sp>
      <p:sp>
        <p:nvSpPr>
          <p:cNvPr id="8" name="TextBox 7">
            <a:extLst>
              <a:ext uri="{FF2B5EF4-FFF2-40B4-BE49-F238E27FC236}">
                <a16:creationId xmlns:a16="http://schemas.microsoft.com/office/drawing/2014/main" id="{C8A9D430-DD99-7BC9-CB48-70190EEE7001}"/>
              </a:ext>
            </a:extLst>
          </p:cNvPr>
          <p:cNvSpPr txBox="1"/>
          <p:nvPr/>
        </p:nvSpPr>
        <p:spPr>
          <a:xfrm>
            <a:off x="3556378" y="2852282"/>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(Adjectif)</a:t>
            </a:r>
          </a:p>
        </p:txBody>
      </p:sp>
      <p:sp>
        <p:nvSpPr>
          <p:cNvPr id="23" name="TextBox 22">
            <a:extLst>
              <a:ext uri="{FF2B5EF4-FFF2-40B4-BE49-F238E27FC236}">
                <a16:creationId xmlns:a16="http://schemas.microsoft.com/office/drawing/2014/main" id="{1B492E25-C358-AC6C-CD86-3860EE07BEF3}"/>
              </a:ext>
              <a:ext uri="{C183D7F6-B498-43B3-948B-1728B52AA6E4}">
                <adec:decorative xmlns:adec="http://schemas.microsoft.com/office/drawing/2017/decorative" val="0"/>
              </a:ext>
            </a:extLst>
          </p:cNvPr>
          <p:cNvSpPr txBox="1"/>
          <p:nvPr/>
        </p:nvSpPr>
        <p:spPr>
          <a:xfrm>
            <a:off x="5793750" y="2822496"/>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(Adjectif)</a:t>
            </a:r>
          </a:p>
        </p:txBody>
      </p:sp>
      <p:sp>
        <p:nvSpPr>
          <p:cNvPr id="10" name="TextBox 9">
            <a:extLst>
              <a:ext uri="{FF2B5EF4-FFF2-40B4-BE49-F238E27FC236}">
                <a16:creationId xmlns:a16="http://schemas.microsoft.com/office/drawing/2014/main" id="{8BA95181-1CE6-4BEE-D9E4-FEBE02180473}"/>
              </a:ext>
            </a:extLst>
          </p:cNvPr>
          <p:cNvSpPr txBox="1"/>
          <p:nvPr/>
        </p:nvSpPr>
        <p:spPr>
          <a:xfrm>
            <a:off x="8580933" y="2822496"/>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(Nom)</a:t>
            </a:r>
          </a:p>
        </p:txBody>
      </p:sp>
      <p:sp>
        <p:nvSpPr>
          <p:cNvPr id="24" name="TextBox 23">
            <a:extLst>
              <a:ext uri="{FF2B5EF4-FFF2-40B4-BE49-F238E27FC236}">
                <a16:creationId xmlns:a16="http://schemas.microsoft.com/office/drawing/2014/main" id="{02946CB8-3C7B-D4CE-8147-0960671A7D5B}"/>
              </a:ext>
              <a:ext uri="{C183D7F6-B498-43B3-948B-1728B52AA6E4}">
                <adec:decorative xmlns:adec="http://schemas.microsoft.com/office/drawing/2017/decorative" val="0"/>
              </a:ext>
            </a:extLst>
          </p:cNvPr>
          <p:cNvSpPr txBox="1"/>
          <p:nvPr/>
        </p:nvSpPr>
        <p:spPr>
          <a:xfrm>
            <a:off x="2579002" y="3405572"/>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(Adjectif)</a:t>
            </a:r>
          </a:p>
        </p:txBody>
      </p:sp>
      <p:sp>
        <p:nvSpPr>
          <p:cNvPr id="13" name="TextBox 12">
            <a:extLst>
              <a:ext uri="{FF2B5EF4-FFF2-40B4-BE49-F238E27FC236}">
                <a16:creationId xmlns:a16="http://schemas.microsoft.com/office/drawing/2014/main" id="{8EEBEE57-0C02-6A2A-EA3D-175B58BFE62F}"/>
              </a:ext>
            </a:extLst>
          </p:cNvPr>
          <p:cNvSpPr txBox="1"/>
          <p:nvPr/>
        </p:nvSpPr>
        <p:spPr>
          <a:xfrm>
            <a:off x="5291005" y="3405572"/>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(Verbe)</a:t>
            </a:r>
          </a:p>
        </p:txBody>
      </p:sp>
      <p:sp>
        <p:nvSpPr>
          <p:cNvPr id="14" name="TextBox 13">
            <a:extLst>
              <a:ext uri="{FF2B5EF4-FFF2-40B4-BE49-F238E27FC236}">
                <a16:creationId xmlns:a16="http://schemas.microsoft.com/office/drawing/2014/main" id="{64D05291-86C5-2855-3AEE-091602602539}"/>
              </a:ext>
            </a:extLst>
          </p:cNvPr>
          <p:cNvSpPr txBox="1"/>
          <p:nvPr/>
        </p:nvSpPr>
        <p:spPr>
          <a:xfrm>
            <a:off x="7628662" y="3939370"/>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(Adjectif)</a:t>
            </a:r>
          </a:p>
        </p:txBody>
      </p:sp>
      <p:sp>
        <p:nvSpPr>
          <p:cNvPr id="15" name="TextBox 14">
            <a:extLst>
              <a:ext uri="{FF2B5EF4-FFF2-40B4-BE49-F238E27FC236}">
                <a16:creationId xmlns:a16="http://schemas.microsoft.com/office/drawing/2014/main" id="{654B1552-6F31-D1F4-7703-0A8BD60E288F}"/>
              </a:ext>
            </a:extLst>
          </p:cNvPr>
          <p:cNvSpPr txBox="1"/>
          <p:nvPr/>
        </p:nvSpPr>
        <p:spPr>
          <a:xfrm>
            <a:off x="9953616" y="3939370"/>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(Nom)</a:t>
            </a:r>
          </a:p>
        </p:txBody>
      </p:sp>
      <p:sp>
        <p:nvSpPr>
          <p:cNvPr id="16" name="TextBox 15">
            <a:extLst>
              <a:ext uri="{FF2B5EF4-FFF2-40B4-BE49-F238E27FC236}">
                <a16:creationId xmlns:a16="http://schemas.microsoft.com/office/drawing/2014/main" id="{5E22F52D-73B0-94A8-98A3-34C0923B0FE2}"/>
              </a:ext>
            </a:extLst>
          </p:cNvPr>
          <p:cNvSpPr txBox="1"/>
          <p:nvPr/>
        </p:nvSpPr>
        <p:spPr>
          <a:xfrm>
            <a:off x="9825985" y="5031135"/>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(Adjectif)</a:t>
            </a:r>
          </a:p>
        </p:txBody>
      </p:sp>
      <p:sp>
        <p:nvSpPr>
          <p:cNvPr id="20" name="TextBox 19">
            <a:extLst>
              <a:ext uri="{FF2B5EF4-FFF2-40B4-BE49-F238E27FC236}">
                <a16:creationId xmlns:a16="http://schemas.microsoft.com/office/drawing/2014/main" id="{2BA86A87-5339-8D65-D838-6EEE604E1100}"/>
              </a:ext>
            </a:extLst>
          </p:cNvPr>
          <p:cNvSpPr txBox="1"/>
          <p:nvPr/>
        </p:nvSpPr>
        <p:spPr>
          <a:xfrm>
            <a:off x="6505509" y="5570865"/>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(Nom)</a:t>
            </a:r>
          </a:p>
        </p:txBody>
      </p:sp>
      <p:sp>
        <p:nvSpPr>
          <p:cNvPr id="25" name="TextBox 24">
            <a:extLst>
              <a:ext uri="{FF2B5EF4-FFF2-40B4-BE49-F238E27FC236}">
                <a16:creationId xmlns:a16="http://schemas.microsoft.com/office/drawing/2014/main" id="{04C11DA8-11A9-34DF-15E2-E72F35C61CEE}"/>
              </a:ext>
            </a:extLst>
          </p:cNvPr>
          <p:cNvSpPr txBox="1"/>
          <p:nvPr/>
        </p:nvSpPr>
        <p:spPr>
          <a:xfrm>
            <a:off x="10671895" y="5582939"/>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(Adjectif)</a:t>
            </a:r>
          </a:p>
        </p:txBody>
      </p:sp>
      <p:sp>
        <p:nvSpPr>
          <p:cNvPr id="26" name="TextBox 25">
            <a:extLst>
              <a:ext uri="{FF2B5EF4-FFF2-40B4-BE49-F238E27FC236}">
                <a16:creationId xmlns:a16="http://schemas.microsoft.com/office/drawing/2014/main" id="{9D936588-2D47-B67A-C799-337B8099B8DC}"/>
              </a:ext>
            </a:extLst>
          </p:cNvPr>
          <p:cNvSpPr txBox="1"/>
          <p:nvPr/>
        </p:nvSpPr>
        <p:spPr>
          <a:xfrm>
            <a:off x="7301664" y="6121131"/>
            <a:ext cx="653996" cy="184666"/>
          </a:xfrm>
          <a:prstGeom prst="rect">
            <a:avLst/>
          </a:prstGeom>
          <a:noFill/>
        </p:spPr>
        <p:txBody>
          <a:bodyPr wrap="squar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(Adjectif)</a:t>
            </a:r>
          </a:p>
        </p:txBody>
      </p:sp>
      <p:sp>
        <p:nvSpPr>
          <p:cNvPr id="12" name="TextBox 11">
            <a:extLst>
              <a:ext uri="{FF2B5EF4-FFF2-40B4-BE49-F238E27FC236}">
                <a16:creationId xmlns:a16="http://schemas.microsoft.com/office/drawing/2014/main" id="{A52AFCF9-53E0-25ED-17CB-65287884CDFC}"/>
              </a:ext>
              <a:ext uri="{C183D7F6-B498-43B3-948B-1728B52AA6E4}">
                <adec:decorative xmlns:adec="http://schemas.microsoft.com/office/drawing/2017/decorative" val="1"/>
              </a:ext>
            </a:extLst>
          </p:cNvPr>
          <p:cNvSpPr txBox="1"/>
          <p:nvPr/>
        </p:nvSpPr>
        <p:spPr>
          <a:xfrm>
            <a:off x="9983886" y="5594814"/>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fr-FR" dirty="0"/>
              <a:t>(Adjectif)</a:t>
            </a:r>
          </a:p>
        </p:txBody>
      </p:sp>
      <p:sp>
        <p:nvSpPr>
          <p:cNvPr id="3" name="TextBox 2">
            <a:extLst>
              <a:ext uri="{FF2B5EF4-FFF2-40B4-BE49-F238E27FC236}">
                <a16:creationId xmlns:a16="http://schemas.microsoft.com/office/drawing/2014/main" id="{B9B02B31-BBCE-F6E7-6CE6-23BD7D720C09}"/>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2262929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C228869-CE7C-8B30-F8BC-03A007203C5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1" name="Picture 40">
              <a:extLst>
                <a:ext uri="{FF2B5EF4-FFF2-40B4-BE49-F238E27FC236}">
                  <a16:creationId xmlns:a16="http://schemas.microsoft.com/office/drawing/2014/main" id="{1B341041-690A-DD08-388A-75E27795490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2" name="Straight Connector 41">
              <a:extLst>
                <a:ext uri="{FF2B5EF4-FFF2-40B4-BE49-F238E27FC236}">
                  <a16:creationId xmlns:a16="http://schemas.microsoft.com/office/drawing/2014/main" id="{6195214B-1950-AC85-ADB9-C086D468DF6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2AA7B3E-EE19-64D8-03B4-3F6AB6FF2332}"/>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fr-FR"/>
              <a:t>Unité 2 : Précisez votre idée</a:t>
            </a:r>
          </a:p>
        </p:txBody>
      </p:sp>
      <p:sp>
        <p:nvSpPr>
          <p:cNvPr id="15" name="Rounded Rectangle 24_1">
            <a:extLst>
              <a:ext uri="{FF2B5EF4-FFF2-40B4-BE49-F238E27FC236}">
                <a16:creationId xmlns:a16="http://schemas.microsoft.com/office/drawing/2014/main" id="{87D0E1B6-2443-03B1-CDB4-F8AF0AE6E5A2}"/>
              </a:ext>
              <a:ext uri="{C183D7F6-B498-43B3-948B-1728B52AA6E4}">
                <adec:decorative xmlns:adec="http://schemas.microsoft.com/office/drawing/2017/decorative" val="1"/>
              </a:ext>
            </a:extLst>
          </p:cNvPr>
          <p:cNvSpPr>
            <a:spLocks/>
          </p:cNvSpPr>
          <p:nvPr/>
        </p:nvSpPr>
        <p:spPr bwMode="auto">
          <a:xfrm>
            <a:off x="5035870" y="1498026"/>
            <a:ext cx="6584629" cy="4771012"/>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cxnSp>
        <p:nvCxnSpPr>
          <p:cNvPr id="14" name="Straight Connector 13">
            <a:extLst>
              <a:ext uri="{FF2B5EF4-FFF2-40B4-BE49-F238E27FC236}">
                <a16:creationId xmlns:a16="http://schemas.microsoft.com/office/drawing/2014/main" id="{F84121D8-A3DD-531A-BDA2-C1065F721EAB}"/>
              </a:ext>
              <a:ext uri="{C183D7F6-B498-43B3-948B-1728B52AA6E4}">
                <adec:decorative xmlns:adec="http://schemas.microsoft.com/office/drawing/2017/decorative" val="1"/>
              </a:ext>
            </a:extLst>
          </p:cNvPr>
          <p:cNvCxnSpPr>
            <a:cxnSpLocks/>
          </p:cNvCxnSpPr>
          <p:nvPr/>
        </p:nvCxnSpPr>
        <p:spPr>
          <a:xfrm>
            <a:off x="856008" y="1492304"/>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ounded Rectangle 24_1">
            <a:extLst>
              <a:ext uri="{FF2B5EF4-FFF2-40B4-BE49-F238E27FC236}">
                <a16:creationId xmlns:a16="http://schemas.microsoft.com/office/drawing/2014/main" id="{71D5330B-D1A0-AE47-1453-CB01785DA4ED}"/>
              </a:ext>
              <a:ext uri="{C183D7F6-B498-43B3-948B-1728B52AA6E4}">
                <adec:decorative xmlns:adec="http://schemas.microsoft.com/office/drawing/2017/decorative" val="1"/>
              </a:ext>
            </a:extLst>
          </p:cNvPr>
          <p:cNvSpPr>
            <a:spLocks/>
          </p:cNvSpPr>
          <p:nvPr/>
        </p:nvSpPr>
        <p:spPr bwMode="auto">
          <a:xfrm>
            <a:off x="588263" y="1492303"/>
            <a:ext cx="4248791" cy="4776735"/>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TextBox 20">
            <a:extLst>
              <a:ext uri="{FF2B5EF4-FFF2-40B4-BE49-F238E27FC236}">
                <a16:creationId xmlns:a16="http://schemas.microsoft.com/office/drawing/2014/main" id="{FD043314-AA7E-C5DD-80A3-8CDBC951009F}"/>
              </a:ext>
              <a:ext uri="{C183D7F6-B498-43B3-948B-1728B52AA6E4}">
                <adec:decorative xmlns:adec="http://schemas.microsoft.com/office/drawing/2017/decorative" val="0"/>
              </a:ext>
            </a:extLst>
          </p:cNvPr>
          <p:cNvSpPr txBox="1">
            <a:spLocks/>
          </p:cNvSpPr>
          <p:nvPr/>
        </p:nvSpPr>
        <p:spPr>
          <a:xfrm>
            <a:off x="763048" y="2783694"/>
            <a:ext cx="3899221" cy="3344505"/>
          </a:xfrm>
          <a:prstGeom prst="rect">
            <a:avLst/>
          </a:prstGeom>
          <a:noFill/>
        </p:spPr>
        <p:txBody>
          <a:bodyPr vert="horz" wrap="square" lIns="0" tIns="0" rIns="0" bIns="0" rtlCol="0" anchor="t">
            <a:spAutoFit/>
          </a:bodyPr>
          <a:lstStyle/>
          <a:p>
            <a:pPr>
              <a:spcAft>
                <a:spcPts val="1600"/>
              </a:spcAft>
            </a:pPr>
            <a:r>
              <a:rPr lang="fr-FR" sz="1700" dirty="0"/>
              <a:t>J’ai une idée pour ce projet et je </a:t>
            </a:r>
            <a:br>
              <a:rPr lang="fr-FR" sz="1700" dirty="0"/>
            </a:br>
            <a:r>
              <a:rPr lang="fr-FR" sz="1700" dirty="0"/>
              <a:t>vais présenter quelques points à développer. Pouvez-vous m’aider à rédiger un paragraphe sur le ton du marketing de voyage et à ajouter les détails qui donneront vie à cette idée ?</a:t>
            </a:r>
          </a:p>
          <a:p>
            <a:pPr>
              <a:spcAft>
                <a:spcPts val="1200"/>
              </a:spcAft>
            </a:pPr>
            <a:r>
              <a:rPr lang="fr-FR" sz="1700" dirty="0"/>
              <a:t>Ce paragraphe doit contenir les points suivants. Ne donnez pas de nom à cette destination. Concentrez-vous sur ce qui rend cette destination unique. Nous donnerons une marque et un nom à cette expérience plus tard</a:t>
            </a:r>
          </a:p>
        </p:txBody>
      </p:sp>
      <p:sp>
        <p:nvSpPr>
          <p:cNvPr id="10" name="Text Placeholder 3">
            <a:extLst>
              <a:ext uri="{FF2B5EF4-FFF2-40B4-BE49-F238E27FC236}">
                <a16:creationId xmlns:a16="http://schemas.microsoft.com/office/drawing/2014/main" id="{4540410C-BCC9-1C30-BAF2-B9780B6EED53}"/>
              </a:ext>
              <a:ext uri="{C183D7F6-B498-43B3-948B-1728B52AA6E4}">
                <adec:decorative xmlns:adec="http://schemas.microsoft.com/office/drawing/2017/decorative" val="0"/>
              </a:ext>
            </a:extLst>
          </p:cNvPr>
          <p:cNvSpPr txBox="1">
            <a:spLocks/>
          </p:cNvSpPr>
          <p:nvPr/>
        </p:nvSpPr>
        <p:spPr>
          <a:xfrm>
            <a:off x="5158345" y="1680908"/>
            <a:ext cx="6584629" cy="1795363"/>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2400" indent="-152400">
              <a:lnSpc>
                <a:spcPct val="100000"/>
              </a:lnSpc>
              <a:spcAft>
                <a:spcPts val="800"/>
              </a:spcAft>
              <a:buClr>
                <a:schemeClr val="tx1"/>
              </a:buClr>
              <a:buSzPct val="100000"/>
            </a:pPr>
            <a:r>
              <a:rPr lang="fr-FR" sz="1300" dirty="0">
                <a:cs typeface="+mn-cs"/>
              </a:rPr>
              <a:t>Une nouvelle expérience de la destination</a:t>
            </a:r>
          </a:p>
          <a:p>
            <a:pPr marL="152400" indent="-152400">
              <a:lnSpc>
                <a:spcPct val="100000"/>
              </a:lnSpc>
              <a:spcAft>
                <a:spcPts val="1800"/>
              </a:spcAft>
              <a:buClr>
                <a:schemeClr val="tx1"/>
              </a:buClr>
              <a:buSzPct val="100000"/>
            </a:pPr>
            <a:r>
              <a:rPr lang="fr-FR" sz="1300" dirty="0">
                <a:solidFill>
                  <a:schemeClr val="accent3">
                    <a:lumMod val="75000"/>
                  </a:schemeClr>
                </a:solidFill>
                <a:latin typeface="+mj-lt"/>
                <a:cs typeface="+mn-cs"/>
              </a:rPr>
              <a:t>Restaurant confortable et isolé, situé au fond des bois</a:t>
            </a:r>
          </a:p>
          <a:p>
            <a:pPr marL="152400" indent="-152400">
              <a:lnSpc>
                <a:spcPct val="100000"/>
              </a:lnSpc>
              <a:spcAft>
                <a:spcPts val="1800"/>
              </a:spcAft>
              <a:buClr>
                <a:schemeClr val="tx1"/>
              </a:buClr>
              <a:buSzPct val="100000"/>
            </a:pPr>
            <a:r>
              <a:rPr lang="fr-FR" sz="1300" dirty="0">
                <a:cs typeface="+mn-cs"/>
              </a:rPr>
              <a:t>Ce</a:t>
            </a:r>
            <a:r>
              <a:rPr lang="fr-FR" sz="1300" dirty="0">
                <a:latin typeface="+mj-lt"/>
                <a:cs typeface="+mn-cs"/>
              </a:rPr>
              <a:t> </a:t>
            </a:r>
            <a:r>
              <a:rPr lang="fr-FR" sz="1300" dirty="0">
                <a:solidFill>
                  <a:schemeClr val="accent3">
                    <a:lumMod val="75000"/>
                  </a:schemeClr>
                </a:solidFill>
                <a:latin typeface="+mj-lt"/>
                <a:cs typeface="+mn-cs"/>
              </a:rPr>
              <a:t>restaurant</a:t>
            </a:r>
            <a:r>
              <a:rPr lang="fr-FR" sz="1300" dirty="0">
                <a:latin typeface="+mj-lt"/>
                <a:cs typeface="+mn-cs"/>
              </a:rPr>
              <a:t> </a:t>
            </a:r>
            <a:r>
              <a:rPr lang="fr-FR" sz="1300" dirty="0">
                <a:cs typeface="+mn-cs"/>
              </a:rPr>
              <a:t>est</a:t>
            </a:r>
            <a:r>
              <a:rPr lang="fr-FR" sz="1300" dirty="0">
                <a:latin typeface="+mj-lt"/>
                <a:cs typeface="+mn-cs"/>
              </a:rPr>
              <a:t> </a:t>
            </a:r>
            <a:r>
              <a:rPr lang="fr-FR" sz="1300" dirty="0">
                <a:solidFill>
                  <a:schemeClr val="accent3">
                    <a:lumMod val="75000"/>
                  </a:schemeClr>
                </a:solidFill>
                <a:latin typeface="+mj-lt"/>
                <a:cs typeface="+mn-cs"/>
              </a:rPr>
              <a:t>situé en hauteur et construit dans les branches d’un arbre </a:t>
            </a:r>
          </a:p>
          <a:p>
            <a:pPr marL="152400" indent="-152400">
              <a:lnSpc>
                <a:spcPct val="100000"/>
              </a:lnSpc>
              <a:spcAft>
                <a:spcPts val="1800"/>
              </a:spcAft>
              <a:buClr>
                <a:schemeClr val="tx1"/>
              </a:buClr>
              <a:buSzPct val="100000"/>
            </a:pPr>
            <a:r>
              <a:rPr lang="fr-FR" sz="1300" dirty="0">
                <a:cs typeface="+mn-cs"/>
              </a:rPr>
              <a:t>Ce restaurant se distingue par son thème alliant </a:t>
            </a:r>
            <a:r>
              <a:rPr lang="fr-FR" sz="1300" dirty="0">
                <a:solidFill>
                  <a:schemeClr val="accent3">
                    <a:lumMod val="75000"/>
                  </a:schemeClr>
                </a:solidFill>
                <a:latin typeface="+mj-lt"/>
                <a:cs typeface="+mn-cs"/>
              </a:rPr>
              <a:t>nature </a:t>
            </a:r>
            <a:r>
              <a:rPr lang="fr-FR" sz="1300" dirty="0" err="1">
                <a:solidFill>
                  <a:schemeClr val="accent3">
                    <a:lumMod val="75000"/>
                  </a:schemeClr>
                </a:solidFill>
                <a:latin typeface="+mj-lt"/>
                <a:cs typeface="+mn-cs"/>
              </a:rPr>
              <a:t>organique</a:t>
            </a:r>
            <a:r>
              <a:rPr lang="fr-FR" sz="1300" dirty="0" err="1">
                <a:cs typeface="+mn-cs"/>
              </a:rPr>
              <a:t>et</a:t>
            </a:r>
            <a:r>
              <a:rPr lang="fr-FR" sz="1300" dirty="0">
                <a:latin typeface="+mj-lt"/>
                <a:cs typeface="+mn-cs"/>
              </a:rPr>
              <a:t> </a:t>
            </a:r>
            <a:r>
              <a:rPr lang="fr-FR" sz="1300" dirty="0">
                <a:solidFill>
                  <a:schemeClr val="accent3">
                    <a:lumMod val="75000"/>
                  </a:schemeClr>
                </a:solidFill>
                <a:latin typeface="+mj-lt"/>
                <a:cs typeface="+mn-cs"/>
              </a:rPr>
              <a:t>exclusivité</a:t>
            </a:r>
            <a:r>
              <a:rPr lang="fr-FR" sz="1300" dirty="0">
                <a:latin typeface="+mj-lt"/>
                <a:cs typeface="+mn-cs"/>
              </a:rPr>
              <a:t>,</a:t>
            </a:r>
          </a:p>
          <a:p>
            <a:pPr marL="152400" indent="-152400">
              <a:lnSpc>
                <a:spcPct val="100000"/>
              </a:lnSpc>
              <a:spcAft>
                <a:spcPts val="1800"/>
              </a:spcAft>
              <a:buClr>
                <a:schemeClr val="tx1"/>
              </a:buClr>
              <a:buSzPct val="100000"/>
            </a:pPr>
            <a:r>
              <a:rPr lang="fr-FR" sz="1300" dirty="0">
                <a:solidFill>
                  <a:schemeClr val="accent3">
                    <a:lumMod val="75000"/>
                  </a:schemeClr>
                </a:solidFill>
                <a:latin typeface="+mj-lt"/>
                <a:cs typeface="+mn-cs"/>
              </a:rPr>
              <a:t>offrant une expérience unique, sur invitation seulement.</a:t>
            </a:r>
          </a:p>
        </p:txBody>
      </p:sp>
      <p:sp>
        <p:nvSpPr>
          <p:cNvPr id="8" name="TextBox 7">
            <a:extLst>
              <a:ext uri="{FF2B5EF4-FFF2-40B4-BE49-F238E27FC236}">
                <a16:creationId xmlns:a16="http://schemas.microsoft.com/office/drawing/2014/main" id="{67069FF5-FA2F-8EEC-63BC-4341C9D84BBA}"/>
              </a:ext>
              <a:ext uri="{C183D7F6-B498-43B3-948B-1728B52AA6E4}">
                <adec:decorative xmlns:adec="http://schemas.microsoft.com/office/drawing/2017/decorative" val="0"/>
              </a:ext>
            </a:extLst>
          </p:cNvPr>
          <p:cNvSpPr txBox="1"/>
          <p:nvPr/>
        </p:nvSpPr>
        <p:spPr>
          <a:xfrm>
            <a:off x="6332738" y="2175141"/>
            <a:ext cx="682879" cy="153888"/>
          </a:xfrm>
          <a:prstGeom prst="rect">
            <a:avLst/>
          </a:prstGeom>
          <a:noFill/>
        </p:spPr>
        <p:txBody>
          <a:bodyPr wrap="none" lIns="0" tIns="0" rIns="0" bIns="0" rtlCol="0" anchor="ctr">
            <a:spAutoFit/>
          </a:bodyPr>
          <a:lstStyle/>
          <a:p>
            <a:pPr defTabSz="932742">
              <a:spcBef>
                <a:spcPct val="0"/>
              </a:spcBef>
              <a:buSzPct val="90000"/>
            </a:pPr>
            <a:r>
              <a:rPr lang="fr-FR" sz="1000" dirty="0">
                <a:ln w="3175">
                  <a:noFill/>
                </a:ln>
                <a:gradFill flip="none" rotWithShape="1">
                  <a:gsLst>
                    <a:gs pos="0">
                      <a:schemeClr val="accent1"/>
                    </a:gs>
                    <a:gs pos="100000">
                      <a:schemeClr val="accent2"/>
                    </a:gs>
                  </a:gsLst>
                  <a:lin ang="10800000" scaled="1"/>
                  <a:tileRect/>
                </a:gradFill>
                <a:latin typeface="+mj-lt"/>
                <a:ea typeface="+mj-ea"/>
                <a:cs typeface="+mj-cs"/>
              </a:rPr>
              <a:t>(Adjectifs)</a:t>
            </a:r>
          </a:p>
        </p:txBody>
      </p:sp>
      <p:sp>
        <p:nvSpPr>
          <p:cNvPr id="16" name="TextBox 15">
            <a:extLst>
              <a:ext uri="{FF2B5EF4-FFF2-40B4-BE49-F238E27FC236}">
                <a16:creationId xmlns:a16="http://schemas.microsoft.com/office/drawing/2014/main" id="{AE79146C-EAD9-4ED9-A1A1-75C0FD87CD8B}"/>
              </a:ext>
              <a:ext uri="{C183D7F6-B498-43B3-948B-1728B52AA6E4}">
                <adec:decorative xmlns:adec="http://schemas.microsoft.com/office/drawing/2017/decorative" val="0"/>
              </a:ext>
            </a:extLst>
          </p:cNvPr>
          <p:cNvSpPr txBox="1"/>
          <p:nvPr/>
        </p:nvSpPr>
        <p:spPr>
          <a:xfrm>
            <a:off x="5326802" y="2192138"/>
            <a:ext cx="1041312" cy="153888"/>
          </a:xfrm>
          <a:prstGeom prst="rect">
            <a:avLst/>
          </a:prstGeom>
          <a:noFill/>
        </p:spPr>
        <p:txBody>
          <a:bodyPr wrap="square" lIns="0" tIns="0" rIns="0" bIns="0" rtlCol="0" anchor="ctr">
            <a:spAutoFit/>
          </a:bodyPr>
          <a:lstStyle/>
          <a:p>
            <a:pPr defTabSz="932742">
              <a:spcBef>
                <a:spcPct val="0"/>
              </a:spcBef>
              <a:buSzPct val="90000"/>
            </a:pPr>
            <a:r>
              <a:rPr lang="fr-FR" sz="1000" dirty="0">
                <a:ln w="3175">
                  <a:noFill/>
                </a:ln>
                <a:gradFill flip="none" rotWithShape="1">
                  <a:gsLst>
                    <a:gs pos="0">
                      <a:schemeClr val="accent1"/>
                    </a:gs>
                    <a:gs pos="100000">
                      <a:schemeClr val="accent2"/>
                    </a:gs>
                  </a:gsLst>
                  <a:lin ang="10800000" scaled="1"/>
                  <a:tileRect/>
                </a:gradFill>
                <a:latin typeface="+mj-lt"/>
                <a:ea typeface="+mj-ea"/>
                <a:cs typeface="+mj-cs"/>
              </a:rPr>
              <a:t>(Emplacement)</a:t>
            </a:r>
          </a:p>
        </p:txBody>
      </p:sp>
      <p:sp>
        <p:nvSpPr>
          <p:cNvPr id="17" name="TextBox 16">
            <a:extLst>
              <a:ext uri="{FF2B5EF4-FFF2-40B4-BE49-F238E27FC236}">
                <a16:creationId xmlns:a16="http://schemas.microsoft.com/office/drawing/2014/main" id="{EE6227D8-CAD8-70B7-C9B5-28A12B266A02}"/>
              </a:ext>
              <a:ext uri="{C183D7F6-B498-43B3-948B-1728B52AA6E4}">
                <adec:decorative xmlns:adec="http://schemas.microsoft.com/office/drawing/2017/decorative" val="0"/>
              </a:ext>
            </a:extLst>
          </p:cNvPr>
          <p:cNvSpPr txBox="1"/>
          <p:nvPr/>
        </p:nvSpPr>
        <p:spPr>
          <a:xfrm>
            <a:off x="8985399" y="2192138"/>
            <a:ext cx="586699" cy="153888"/>
          </a:xfrm>
          <a:prstGeom prst="rect">
            <a:avLst/>
          </a:prstGeom>
          <a:noFill/>
        </p:spPr>
        <p:txBody>
          <a:bodyPr wrap="none" lIns="0" tIns="0" rIns="0" bIns="0" rtlCol="0" anchor="ctr">
            <a:spAutoFit/>
          </a:bodyPr>
          <a:lstStyle/>
          <a:p>
            <a:pPr defTabSz="932742">
              <a:spcBef>
                <a:spcPct val="0"/>
              </a:spcBef>
              <a:buSzPct val="90000"/>
            </a:pPr>
            <a:r>
              <a:rPr lang="fr-FR" sz="1000" dirty="0">
                <a:ln w="3175">
                  <a:noFill/>
                </a:ln>
                <a:gradFill flip="none" rotWithShape="1">
                  <a:gsLst>
                    <a:gs pos="0">
                      <a:schemeClr val="accent1"/>
                    </a:gs>
                    <a:gs pos="100000">
                      <a:schemeClr val="accent2"/>
                    </a:gs>
                  </a:gsLst>
                  <a:lin ang="10800000" scaled="1"/>
                  <a:tileRect/>
                </a:gradFill>
                <a:latin typeface="+mj-lt"/>
                <a:ea typeface="+mj-ea"/>
                <a:cs typeface="+mj-cs"/>
              </a:rPr>
              <a:t>(Lieu)</a:t>
            </a:r>
          </a:p>
        </p:txBody>
      </p:sp>
      <p:sp>
        <p:nvSpPr>
          <p:cNvPr id="6" name="TextBox 5">
            <a:extLst>
              <a:ext uri="{FF2B5EF4-FFF2-40B4-BE49-F238E27FC236}">
                <a16:creationId xmlns:a16="http://schemas.microsoft.com/office/drawing/2014/main" id="{C42B07FA-7631-407B-87C9-1BBB69BEDBE0}"/>
              </a:ext>
              <a:ext uri="{C183D7F6-B498-43B3-948B-1728B52AA6E4}">
                <adec:decorative xmlns:adec="http://schemas.microsoft.com/office/drawing/2017/decorative" val="0"/>
              </a:ext>
            </a:extLst>
          </p:cNvPr>
          <p:cNvSpPr txBox="1"/>
          <p:nvPr/>
        </p:nvSpPr>
        <p:spPr>
          <a:xfrm>
            <a:off x="5361696" y="2605409"/>
            <a:ext cx="1123978" cy="153888"/>
          </a:xfrm>
          <a:prstGeom prst="rect">
            <a:avLst/>
          </a:prstGeom>
          <a:noFill/>
        </p:spPr>
        <p:txBody>
          <a:bodyPr wrap="square" lIns="0" tIns="0" rIns="0" bIns="0" rtlCol="0" anchor="ctr">
            <a:spAutoFit/>
          </a:bodyPr>
          <a:lstStyle/>
          <a:p>
            <a:pPr algn="ctr" defTabSz="932742">
              <a:spcBef>
                <a:spcPct val="0"/>
              </a:spcBef>
              <a:buSzPct val="90000"/>
            </a:pPr>
            <a:r>
              <a:rPr lang="fr-FR" sz="1000" dirty="0">
                <a:ln w="3175">
                  <a:noFill/>
                </a:ln>
                <a:gradFill flip="none" rotWithShape="1">
                  <a:gsLst>
                    <a:gs pos="0">
                      <a:schemeClr val="accent1"/>
                    </a:gs>
                    <a:gs pos="100000">
                      <a:schemeClr val="accent2"/>
                    </a:gs>
                  </a:gsLst>
                  <a:lin ang="10800000" scaled="1"/>
                  <a:tileRect/>
                </a:gradFill>
                <a:latin typeface="+mj-lt"/>
                <a:ea typeface="+mj-ea"/>
                <a:cs typeface="+mj-cs"/>
              </a:rPr>
              <a:t>(Emplacement)</a:t>
            </a:r>
          </a:p>
        </p:txBody>
      </p:sp>
      <p:sp>
        <p:nvSpPr>
          <p:cNvPr id="7" name="TextBox 6">
            <a:extLst>
              <a:ext uri="{FF2B5EF4-FFF2-40B4-BE49-F238E27FC236}">
                <a16:creationId xmlns:a16="http://schemas.microsoft.com/office/drawing/2014/main" id="{A6447A3F-6715-133D-1666-B9D675ED1D74}"/>
              </a:ext>
              <a:ext uri="{C183D7F6-B498-43B3-948B-1728B52AA6E4}">
                <adec:decorative xmlns:adec="http://schemas.microsoft.com/office/drawing/2017/decorative" val="0"/>
              </a:ext>
            </a:extLst>
          </p:cNvPr>
          <p:cNvSpPr txBox="1"/>
          <p:nvPr/>
        </p:nvSpPr>
        <p:spPr>
          <a:xfrm>
            <a:off x="8157309" y="2605409"/>
            <a:ext cx="586699" cy="153888"/>
          </a:xfrm>
          <a:prstGeom prst="rect">
            <a:avLst/>
          </a:prstGeom>
          <a:noFill/>
        </p:spPr>
        <p:txBody>
          <a:bodyPr wrap="square" lIns="0" tIns="0" rIns="0" bIns="0" rtlCol="0" anchor="ctr">
            <a:spAutoFit/>
          </a:bodyPr>
          <a:lstStyle/>
          <a:p>
            <a:pPr algn="ctr" defTabSz="932742">
              <a:spcBef>
                <a:spcPct val="0"/>
              </a:spcBef>
              <a:buSzPct val="90000"/>
            </a:pPr>
            <a:r>
              <a:rPr lang="fr-FR" sz="1000" dirty="0">
                <a:ln w="3175">
                  <a:noFill/>
                </a:ln>
                <a:gradFill flip="none" rotWithShape="1">
                  <a:gsLst>
                    <a:gs pos="0">
                      <a:schemeClr val="accent1"/>
                    </a:gs>
                    <a:gs pos="100000">
                      <a:schemeClr val="accent2"/>
                    </a:gs>
                  </a:gsLst>
                  <a:lin ang="10800000" scaled="1"/>
                  <a:tileRect/>
                </a:gradFill>
                <a:latin typeface="+mj-lt"/>
                <a:ea typeface="+mj-ea"/>
                <a:cs typeface="+mj-cs"/>
              </a:rPr>
              <a:t>(Lieu)</a:t>
            </a:r>
          </a:p>
        </p:txBody>
      </p:sp>
      <p:sp>
        <p:nvSpPr>
          <p:cNvPr id="9" name="TextBox 8">
            <a:extLst>
              <a:ext uri="{FF2B5EF4-FFF2-40B4-BE49-F238E27FC236}">
                <a16:creationId xmlns:a16="http://schemas.microsoft.com/office/drawing/2014/main" id="{0EDF0343-23DF-1BC6-90C2-44D720F792FE}"/>
              </a:ext>
              <a:ext uri="{C183D7F6-B498-43B3-948B-1728B52AA6E4}">
                <adec:decorative xmlns:adec="http://schemas.microsoft.com/office/drawing/2017/decorative" val="0"/>
              </a:ext>
            </a:extLst>
          </p:cNvPr>
          <p:cNvSpPr txBox="1"/>
          <p:nvPr/>
        </p:nvSpPr>
        <p:spPr>
          <a:xfrm>
            <a:off x="8744008" y="3052985"/>
            <a:ext cx="1808145" cy="153888"/>
          </a:xfrm>
          <a:prstGeom prst="rect">
            <a:avLst/>
          </a:prstGeom>
          <a:noFill/>
        </p:spPr>
        <p:txBody>
          <a:bodyPr wrap="square" lIns="0" tIns="0" rIns="0" bIns="0" rtlCol="0" anchor="ctr">
            <a:spAutoFit/>
          </a:bodyPr>
          <a:lstStyle/>
          <a:p>
            <a:pPr algn="ctr" defTabSz="932742">
              <a:spcBef>
                <a:spcPct val="0"/>
              </a:spcBef>
              <a:buSzPct val="90000"/>
            </a:pPr>
            <a:r>
              <a:rPr lang="fr-FR" sz="1000" dirty="0">
                <a:ln w="3175">
                  <a:noFill/>
                </a:ln>
                <a:gradFill flip="none" rotWithShape="1">
                  <a:gsLst>
                    <a:gs pos="0">
                      <a:schemeClr val="accent1"/>
                    </a:gs>
                    <a:gs pos="100000">
                      <a:schemeClr val="accent2"/>
                    </a:gs>
                  </a:gsLst>
                  <a:lin ang="10800000" scaled="1"/>
                  <a:tileRect/>
                </a:gradFill>
                <a:latin typeface="+mj-lt"/>
                <a:ea typeface="+mj-ea"/>
                <a:cs typeface="+mj-cs"/>
              </a:rPr>
              <a:t>(Thème ou esthétique)</a:t>
            </a:r>
          </a:p>
        </p:txBody>
      </p:sp>
      <p:sp>
        <p:nvSpPr>
          <p:cNvPr id="12" name="TextBox 11">
            <a:extLst>
              <a:ext uri="{FF2B5EF4-FFF2-40B4-BE49-F238E27FC236}">
                <a16:creationId xmlns:a16="http://schemas.microsoft.com/office/drawing/2014/main" id="{50971ED5-1CA0-6CEF-4C04-33A403D374F9}"/>
              </a:ext>
              <a:ext uri="{C183D7F6-B498-43B3-948B-1728B52AA6E4}">
                <adec:decorative xmlns:adec="http://schemas.microsoft.com/office/drawing/2017/decorative" val="0"/>
              </a:ext>
            </a:extLst>
          </p:cNvPr>
          <p:cNvSpPr txBox="1"/>
          <p:nvPr/>
        </p:nvSpPr>
        <p:spPr>
          <a:xfrm>
            <a:off x="6297113" y="3483067"/>
            <a:ext cx="628378" cy="153888"/>
          </a:xfrm>
          <a:prstGeom prst="rect">
            <a:avLst/>
          </a:prstGeom>
          <a:noFill/>
        </p:spPr>
        <p:txBody>
          <a:bodyPr wrap="square" lIns="0" tIns="0" rIns="0" bIns="0" rtlCol="0">
            <a:spAutoFit/>
          </a:bodyPr>
          <a:lstStyle/>
          <a:p>
            <a:pPr algn="ctr" defTabSz="932742">
              <a:spcBef>
                <a:spcPct val="0"/>
              </a:spcBef>
              <a:buSzPct val="90000"/>
            </a:pPr>
            <a:r>
              <a:rPr lang="fr-FR" sz="1000" dirty="0">
                <a:ln w="3175">
                  <a:noFill/>
                </a:ln>
                <a:gradFill flip="none" rotWithShape="1">
                  <a:gsLst>
                    <a:gs pos="0">
                      <a:schemeClr val="accent1"/>
                    </a:gs>
                    <a:gs pos="100000">
                      <a:schemeClr val="accent2"/>
                    </a:gs>
                  </a:gsLst>
                  <a:lin ang="10800000" scaled="1"/>
                  <a:tileRect/>
                </a:gradFill>
                <a:latin typeface="+mj-lt"/>
                <a:ea typeface="+mj-ea"/>
                <a:cs typeface="+mj-cs"/>
              </a:rPr>
              <a:t>(Adjectif)</a:t>
            </a:r>
          </a:p>
        </p:txBody>
      </p:sp>
      <p:graphicFrame>
        <p:nvGraphicFramePr>
          <p:cNvPr id="5" name="Table 4">
            <a:extLst>
              <a:ext uri="{FF2B5EF4-FFF2-40B4-BE49-F238E27FC236}">
                <a16:creationId xmlns:a16="http://schemas.microsoft.com/office/drawing/2014/main" id="{7B7B46E1-C40A-72AE-255B-DB3F73CA741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595777563"/>
              </p:ext>
            </p:extLst>
          </p:nvPr>
        </p:nvGraphicFramePr>
        <p:xfrm>
          <a:off x="5158345" y="3793681"/>
          <a:ext cx="6339679" cy="2423160"/>
        </p:xfrm>
        <a:graphic>
          <a:graphicData uri="http://schemas.openxmlformats.org/drawingml/2006/table">
            <a:tbl>
              <a:tblPr firstRow="1" firstCol="1" bandRow="1"/>
              <a:tblGrid>
                <a:gridCol w="2112992">
                  <a:extLst>
                    <a:ext uri="{9D8B030D-6E8A-4147-A177-3AD203B41FA5}">
                      <a16:colId xmlns:a16="http://schemas.microsoft.com/office/drawing/2014/main" val="947849522"/>
                    </a:ext>
                  </a:extLst>
                </a:gridCol>
                <a:gridCol w="2112992">
                  <a:extLst>
                    <a:ext uri="{9D8B030D-6E8A-4147-A177-3AD203B41FA5}">
                      <a16:colId xmlns:a16="http://schemas.microsoft.com/office/drawing/2014/main" val="931519616"/>
                    </a:ext>
                  </a:extLst>
                </a:gridCol>
                <a:gridCol w="2113695">
                  <a:extLst>
                    <a:ext uri="{9D8B030D-6E8A-4147-A177-3AD203B41FA5}">
                      <a16:colId xmlns:a16="http://schemas.microsoft.com/office/drawing/2014/main" val="3615563520"/>
                    </a:ext>
                  </a:extLst>
                </a:gridCol>
              </a:tblGrid>
              <a:tr h="0">
                <a:tc>
                  <a:txBody>
                    <a:bodyPr/>
                    <a:lstStyle/>
                    <a:p>
                      <a:pPr marL="0" marR="0" algn="l">
                        <a:spcAft>
                          <a:spcPts val="200"/>
                        </a:spcAft>
                        <a:tabLst>
                          <a:tab pos="1079500" algn="l"/>
                        </a:tabLst>
                      </a:pPr>
                      <a:r>
                        <a:rPr lang="fr-FR" sz="1100">
                          <a:solidFill>
                            <a:schemeClr val="tx1">
                              <a:lumMod val="95000"/>
                              <a:lumOff val="5000"/>
                            </a:schemeClr>
                          </a:solidFill>
                          <a:effectLst/>
                          <a:latin typeface="+mj-lt"/>
                        </a:rPr>
                        <a:t>Lieux communs</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fr-FR" sz="1100">
                          <a:solidFill>
                            <a:schemeClr val="tx1"/>
                          </a:solidFill>
                          <a:effectLst/>
                          <a:latin typeface="+mj-lt"/>
                        </a:rPr>
                        <a:t>Thème ou esthétique</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fr-FR" sz="1100">
                          <a:solidFill>
                            <a:schemeClr val="tx1"/>
                          </a:solidFill>
                          <a:effectLst/>
                          <a:latin typeface="+mj-lt"/>
                        </a:rPr>
                        <a:t>Lieu</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64435646"/>
                  </a:ext>
                </a:extLst>
              </a:tr>
              <a:tr h="0">
                <a:tc>
                  <a:txBody>
                    <a:bodyPr/>
                    <a:lstStyle/>
                    <a:p>
                      <a:pPr marL="152400" marR="0" lvl="0" indent="-152400" algn="l">
                        <a:spcAft>
                          <a:spcPts val="200"/>
                        </a:spcAft>
                        <a:buSzPct val="100000"/>
                        <a:buFont typeface="Arial" panose="020B0604020202020204" pitchFamily="34" charset="0"/>
                        <a:buChar char="•"/>
                        <a:tabLst>
                          <a:tab pos="1079500" algn="l"/>
                        </a:tabLst>
                      </a:pPr>
                      <a:r>
                        <a:rPr lang="fr-FR" sz="1100" dirty="0">
                          <a:solidFill>
                            <a:schemeClr val="tx1"/>
                          </a:solidFill>
                          <a:effectLst/>
                        </a:rPr>
                        <a:t>Bibliothèque</a:t>
                      </a:r>
                    </a:p>
                    <a:p>
                      <a:pPr marL="152400" marR="0" lvl="0" indent="-152400" algn="l">
                        <a:spcAft>
                          <a:spcPts val="200"/>
                        </a:spcAft>
                        <a:buSzPct val="100000"/>
                        <a:buFont typeface="Arial" panose="020B0604020202020204" pitchFamily="34" charset="0"/>
                        <a:buChar char="•"/>
                        <a:tabLst>
                          <a:tab pos="1079500" algn="l"/>
                        </a:tabLst>
                      </a:pPr>
                      <a:r>
                        <a:rPr lang="fr-FR" sz="1100" dirty="0">
                          <a:solidFill>
                            <a:schemeClr val="tx1"/>
                          </a:solidFill>
                          <a:effectLst/>
                        </a:rPr>
                        <a:t>École</a:t>
                      </a:r>
                    </a:p>
                    <a:p>
                      <a:pPr marL="152400" marR="0" lvl="0" indent="-152400" algn="l">
                        <a:spcAft>
                          <a:spcPts val="200"/>
                        </a:spcAft>
                        <a:buSzPct val="100000"/>
                        <a:buFont typeface="Arial" panose="020B0604020202020204" pitchFamily="34" charset="0"/>
                        <a:buChar char="•"/>
                        <a:tabLst>
                          <a:tab pos="1079500" algn="l"/>
                        </a:tabLst>
                      </a:pPr>
                      <a:r>
                        <a:rPr lang="fr-FR" sz="1100" dirty="0">
                          <a:solidFill>
                            <a:schemeClr val="tx1"/>
                          </a:solidFill>
                          <a:effectLst/>
                        </a:rPr>
                        <a:t>Café</a:t>
                      </a:r>
                    </a:p>
                    <a:p>
                      <a:pPr marL="152400" marR="0" lvl="0" indent="-152400" algn="l">
                        <a:spcAft>
                          <a:spcPts val="200"/>
                        </a:spcAft>
                        <a:buSzPct val="100000"/>
                        <a:buFont typeface="Arial" panose="020B0604020202020204" pitchFamily="34" charset="0"/>
                        <a:buChar char="•"/>
                        <a:tabLst>
                          <a:tab pos="1079500" algn="l"/>
                        </a:tabLst>
                      </a:pPr>
                      <a:r>
                        <a:rPr lang="fr-FR" sz="1100" dirty="0">
                          <a:solidFill>
                            <a:schemeClr val="tx1"/>
                          </a:solidFill>
                          <a:effectLst/>
                        </a:rPr>
                        <a:t>Parc d’attractions</a:t>
                      </a:r>
                    </a:p>
                    <a:p>
                      <a:pPr marL="152400" marR="0" lvl="0" indent="-152400" algn="l">
                        <a:spcAft>
                          <a:spcPts val="200"/>
                        </a:spcAft>
                        <a:buSzPct val="100000"/>
                        <a:buFont typeface="Arial" panose="020B0604020202020204" pitchFamily="34" charset="0"/>
                        <a:buChar char="•"/>
                        <a:tabLst>
                          <a:tab pos="1079500" algn="l"/>
                        </a:tabLst>
                      </a:pPr>
                      <a:r>
                        <a:rPr lang="fr-FR" sz="1100" dirty="0">
                          <a:solidFill>
                            <a:schemeClr val="tx1"/>
                          </a:solidFill>
                          <a:effectLst/>
                        </a:rPr>
                        <a:t>Musée</a:t>
                      </a:r>
                    </a:p>
                    <a:p>
                      <a:pPr marL="152400" marR="0" lvl="0" indent="-152400" algn="l">
                        <a:spcAft>
                          <a:spcPts val="200"/>
                        </a:spcAft>
                        <a:buSzPct val="100000"/>
                        <a:buFont typeface="Arial" panose="020B0604020202020204" pitchFamily="34" charset="0"/>
                        <a:buChar char="•"/>
                        <a:tabLst>
                          <a:tab pos="1079500" algn="l"/>
                        </a:tabLst>
                      </a:pPr>
                      <a:r>
                        <a:rPr lang="fr-FR" sz="1100" dirty="0">
                          <a:solidFill>
                            <a:schemeClr val="tx1"/>
                          </a:solidFill>
                          <a:effectLst/>
                        </a:rPr>
                        <a:t>Plage</a:t>
                      </a:r>
                    </a:p>
                    <a:p>
                      <a:pPr marL="152400" marR="0" lvl="0" indent="-152400" algn="l">
                        <a:spcAft>
                          <a:spcPts val="200"/>
                        </a:spcAft>
                        <a:buSzPct val="100000"/>
                        <a:buFont typeface="Arial" panose="020B0604020202020204" pitchFamily="34" charset="0"/>
                        <a:buChar char="•"/>
                        <a:tabLst>
                          <a:tab pos="1079500" algn="l"/>
                        </a:tabLst>
                      </a:pPr>
                      <a:r>
                        <a:rPr lang="fr-FR" sz="1100" dirty="0">
                          <a:solidFill>
                            <a:schemeClr val="tx1"/>
                          </a:solidFill>
                          <a:effectLst/>
                        </a:rPr>
                        <a:t>Centre commercial</a:t>
                      </a:r>
                    </a:p>
                    <a:p>
                      <a:pPr marL="152400" marR="0" lvl="0" indent="-152400" algn="l">
                        <a:spcAft>
                          <a:spcPts val="200"/>
                        </a:spcAft>
                        <a:buSzPct val="100000"/>
                        <a:buFont typeface="Arial" panose="020B0604020202020204" pitchFamily="34" charset="0"/>
                        <a:buChar char="•"/>
                        <a:tabLst>
                          <a:tab pos="1079500" algn="l"/>
                        </a:tabLst>
                      </a:pPr>
                      <a:r>
                        <a:rPr lang="fr-FR" sz="1100" dirty="0">
                          <a:solidFill>
                            <a:schemeClr val="tx1"/>
                          </a:solidFill>
                          <a:effectLst/>
                        </a:rPr>
                        <a:t>Ferme</a:t>
                      </a:r>
                    </a:p>
                    <a:p>
                      <a:pPr marL="152400" marR="0" lvl="0" indent="-152400" algn="l">
                        <a:spcAft>
                          <a:spcPts val="200"/>
                        </a:spcAft>
                        <a:buSzPct val="100000"/>
                        <a:buFont typeface="Arial" panose="020B0604020202020204" pitchFamily="34" charset="0"/>
                        <a:buChar char="•"/>
                        <a:tabLst>
                          <a:tab pos="1079500" algn="l"/>
                        </a:tabLst>
                      </a:pPr>
                      <a:r>
                        <a:rPr lang="fr-FR" sz="1100" dirty="0">
                          <a:solidFill>
                            <a:schemeClr val="tx1"/>
                          </a:solidFill>
                          <a:effectLst/>
                        </a:rPr>
                        <a:t>Château</a:t>
                      </a:r>
                    </a:p>
                    <a:p>
                      <a:pPr marL="152400" marR="0" lvl="0" indent="-152400" algn="l">
                        <a:spcAft>
                          <a:spcPts val="200"/>
                        </a:spcAft>
                        <a:buSzPct val="100000"/>
                        <a:buFont typeface="Arial" panose="020B0604020202020204" pitchFamily="34" charset="0"/>
                        <a:buChar char="•"/>
                        <a:tabLst>
                          <a:tab pos="1079500" algn="l"/>
                        </a:tabLst>
                      </a:pPr>
                      <a:r>
                        <a:rPr lang="fr-FR" sz="1100" dirty="0">
                          <a:solidFill>
                            <a:schemeClr val="tx1"/>
                          </a:solidFill>
                          <a:effectLst/>
                        </a:rPr>
                        <a:t>Maison dans les arbres</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Rétrofuturisme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Cyberpunk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Vintage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Minimaliste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Rustique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Conte de fées </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Industriel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Tropical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Ère spatiale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Art déco</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Sur un sommet </a:t>
                      </a:r>
                      <a:br>
                        <a:rPr lang="fr-FR" sz="1100" dirty="0">
                          <a:solidFill>
                            <a:schemeClr val="tx1"/>
                          </a:solidFill>
                          <a:effectLst/>
                          <a:latin typeface="+mn-lt"/>
                          <a:ea typeface="+mn-ea"/>
                          <a:cs typeface="+mn-cs"/>
                        </a:rPr>
                      </a:br>
                      <a:r>
                        <a:rPr lang="fr-FR" sz="1100" dirty="0">
                          <a:solidFill>
                            <a:schemeClr val="tx1"/>
                          </a:solidFill>
                          <a:effectLst/>
                          <a:latin typeface="+mn-lt"/>
                          <a:ea typeface="+mn-ea"/>
                          <a:cs typeface="+mn-cs"/>
                        </a:rPr>
                        <a:t>de montagne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Dans une oasis du désert</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À l’intérieur d’un volcan</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Sur une île flottante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Dans une ville animée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Dans une toundra enneigée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Sur un bateau pirate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Dans une forêt magique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Sur une autre planète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fr-FR" sz="1100" dirty="0">
                          <a:solidFill>
                            <a:schemeClr val="tx1"/>
                          </a:solidFill>
                          <a:effectLst/>
                          <a:latin typeface="+mn-lt"/>
                          <a:ea typeface="+mn-ea"/>
                          <a:cs typeface="+mn-cs"/>
                        </a:rPr>
                        <a:t>Dans une grotte cachée</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8864285"/>
                  </a:ext>
                </a:extLst>
              </a:tr>
            </a:tbl>
          </a:graphicData>
        </a:graphic>
      </p:graphicFrame>
      <p:pic>
        <p:nvPicPr>
          <p:cNvPr id="32" name="Picture 31">
            <a:extLst>
              <a:ext uri="{FF2B5EF4-FFF2-40B4-BE49-F238E27FC236}">
                <a16:creationId xmlns:a16="http://schemas.microsoft.com/office/drawing/2014/main" id="{E5252D84-3F14-7E7C-1B48-FFC66504884C}"/>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2" name="Freeform: Shape 21">
            <a:extLst>
              <a:ext uri="{FF2B5EF4-FFF2-40B4-BE49-F238E27FC236}">
                <a16:creationId xmlns:a16="http://schemas.microsoft.com/office/drawing/2014/main" id="{34EAA4AD-0354-ED5E-DE98-754D0F34B5CD}"/>
              </a:ext>
              <a:ext uri="{C183D7F6-B498-43B3-948B-1728B52AA6E4}">
                <adec:decorative xmlns:adec="http://schemas.microsoft.com/office/drawing/2017/decorative" val="1"/>
              </a:ext>
            </a:extLst>
          </p:cNvPr>
          <p:cNvSpPr>
            <a:spLocks/>
          </p:cNvSpPr>
          <p:nvPr/>
        </p:nvSpPr>
        <p:spPr bwMode="auto">
          <a:xfrm>
            <a:off x="1032379" y="1492304"/>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3" name="Group 22">
            <a:extLst>
              <a:ext uri="{FF2B5EF4-FFF2-40B4-BE49-F238E27FC236}">
                <a16:creationId xmlns:a16="http://schemas.microsoft.com/office/drawing/2014/main" id="{147F4A5C-7B78-12A9-A5E1-BEED9195BA6E}"/>
              </a:ext>
              <a:ext uri="{C183D7F6-B498-43B3-948B-1728B52AA6E4}">
                <adec:decorative xmlns:adec="http://schemas.microsoft.com/office/drawing/2017/decorative" val="1"/>
              </a:ext>
            </a:extLst>
          </p:cNvPr>
          <p:cNvGrpSpPr>
            <a:grpSpLocks/>
          </p:cNvGrpSpPr>
          <p:nvPr/>
        </p:nvGrpSpPr>
        <p:grpSpPr>
          <a:xfrm>
            <a:off x="786379" y="1759662"/>
            <a:ext cx="736979" cy="731926"/>
            <a:chOff x="547424" y="4293480"/>
            <a:chExt cx="640026" cy="657416"/>
          </a:xfrm>
        </p:grpSpPr>
        <p:grpSp>
          <p:nvGrpSpPr>
            <p:cNvPr id="24" name="Group 23">
              <a:extLst>
                <a:ext uri="{FF2B5EF4-FFF2-40B4-BE49-F238E27FC236}">
                  <a16:creationId xmlns:a16="http://schemas.microsoft.com/office/drawing/2014/main" id="{AF04172F-6BD3-86CE-56FB-F515CCF923CF}"/>
                </a:ext>
              </a:extLst>
            </p:cNvPr>
            <p:cNvGrpSpPr/>
            <p:nvPr/>
          </p:nvGrpSpPr>
          <p:grpSpPr>
            <a:xfrm>
              <a:off x="547424" y="4293480"/>
              <a:ext cx="640026" cy="657416"/>
              <a:chOff x="987658" y="5065483"/>
              <a:chExt cx="1169054" cy="1200820"/>
            </a:xfrm>
          </p:grpSpPr>
          <p:grpSp>
            <p:nvGrpSpPr>
              <p:cNvPr id="26" name="Group 25">
                <a:extLst>
                  <a:ext uri="{FF2B5EF4-FFF2-40B4-BE49-F238E27FC236}">
                    <a16:creationId xmlns:a16="http://schemas.microsoft.com/office/drawing/2014/main" id="{D589EC02-4EF5-8DF6-BF3F-CDC138F417F9}"/>
                  </a:ext>
                </a:extLst>
              </p:cNvPr>
              <p:cNvGrpSpPr/>
              <p:nvPr/>
            </p:nvGrpSpPr>
            <p:grpSpPr>
              <a:xfrm>
                <a:off x="987658" y="5065483"/>
                <a:ext cx="1169054" cy="1200820"/>
                <a:chOff x="6349393" y="1711575"/>
                <a:chExt cx="5590022" cy="5674618"/>
              </a:xfrm>
            </p:grpSpPr>
            <p:sp>
              <p:nvSpPr>
                <p:cNvPr id="29" name="Rounded Rectangle 3_1">
                  <a:extLst>
                    <a:ext uri="{FF2B5EF4-FFF2-40B4-BE49-F238E27FC236}">
                      <a16:creationId xmlns:a16="http://schemas.microsoft.com/office/drawing/2014/main" id="{19E0ECCD-813D-07EF-9697-AECDFD027A1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3_1">
                  <a:extLst>
                    <a:ext uri="{FF2B5EF4-FFF2-40B4-BE49-F238E27FC236}">
                      <a16:creationId xmlns:a16="http://schemas.microsoft.com/office/drawing/2014/main" id="{F2507F9B-EFE8-1DEC-3526-776AC99FAE7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7" name="Rounded Rectangle 3_1">
                <a:extLst>
                  <a:ext uri="{FF2B5EF4-FFF2-40B4-BE49-F238E27FC236}">
                    <a16:creationId xmlns:a16="http://schemas.microsoft.com/office/drawing/2014/main" id="{949F987B-753D-B0F9-E829-3F3535BDB6B4}"/>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8" name="Rounded Rectangle 24_1">
                <a:extLst>
                  <a:ext uri="{FF2B5EF4-FFF2-40B4-BE49-F238E27FC236}">
                    <a16:creationId xmlns:a16="http://schemas.microsoft.com/office/drawing/2014/main" id="{1D83D8A7-AB90-A945-F34C-EA9419E0DCD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1E34A4DD-799D-2B68-CAC6-CEA4AA10005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35" name="people_11">
            <a:extLst>
              <a:ext uri="{FF2B5EF4-FFF2-40B4-BE49-F238E27FC236}">
                <a16:creationId xmlns:a16="http://schemas.microsoft.com/office/drawing/2014/main" id="{B230502D-0184-4983-82E7-830B7484E891}"/>
              </a:ext>
              <a:ext uri="{C183D7F6-B498-43B3-948B-1728B52AA6E4}">
                <adec:decorative xmlns:adec="http://schemas.microsoft.com/office/drawing/2017/decorative" val="1"/>
              </a:ext>
            </a:extLst>
          </p:cNvPr>
          <p:cNvSpPr>
            <a:spLocks noChangeAspect="1" noEditPoints="1"/>
          </p:cNvSpPr>
          <p:nvPr/>
        </p:nvSpPr>
        <p:spPr bwMode="auto">
          <a:xfrm>
            <a:off x="1000748" y="1977621"/>
            <a:ext cx="308240" cy="2960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r>
              <a:rPr lang="fr-FR" sz="1800">
                <a:solidFill>
                  <a:srgbClr val="000000"/>
                </a:solidFill>
                <a:latin typeface="Segoe UI"/>
              </a:rPr>
              <a:t> </a:t>
            </a:r>
          </a:p>
        </p:txBody>
      </p:sp>
      <p:sp>
        <p:nvSpPr>
          <p:cNvPr id="3" name="TextBox 2">
            <a:extLst>
              <a:ext uri="{FF2B5EF4-FFF2-40B4-BE49-F238E27FC236}">
                <a16:creationId xmlns:a16="http://schemas.microsoft.com/office/drawing/2014/main" id="{BE11568D-FFE6-4223-712B-E56739924B38}"/>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333645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BE532ACD-179B-920B-3E2F-50F7AD20CE95}"/>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5CC8C2-E315-4D55-D458-F23CFF8C12CF}"/>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fr-FR"/>
              <a:t>Unité 3 : Créer l’image de votre héros</a:t>
            </a:r>
          </a:p>
        </p:txBody>
      </p:sp>
      <p:pic>
        <p:nvPicPr>
          <p:cNvPr id="13" name="Picture 12">
            <a:extLst>
              <a:ext uri="{FF2B5EF4-FFF2-40B4-BE49-F238E27FC236}">
                <a16:creationId xmlns:a16="http://schemas.microsoft.com/office/drawing/2014/main" id="{0B1B0D0B-B9F4-27BD-D151-3BFB79FE48D9}"/>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4" name="Rounded Rectangle 24_1">
            <a:extLst>
              <a:ext uri="{FF2B5EF4-FFF2-40B4-BE49-F238E27FC236}">
                <a16:creationId xmlns:a16="http://schemas.microsoft.com/office/drawing/2014/main" id="{00415E18-B9A2-A11D-E211-ED89471D3A90}"/>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5" name="Freeform: Shape 14">
            <a:extLst>
              <a:ext uri="{FF2B5EF4-FFF2-40B4-BE49-F238E27FC236}">
                <a16:creationId xmlns:a16="http://schemas.microsoft.com/office/drawing/2014/main" id="{8A1EC9C0-47D1-8990-D2DA-34232AE46950}"/>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50" name="TextBox 49">
            <a:extLst>
              <a:ext uri="{FF2B5EF4-FFF2-40B4-BE49-F238E27FC236}">
                <a16:creationId xmlns:a16="http://schemas.microsoft.com/office/drawing/2014/main" id="{C3911D3B-101A-D50F-91EF-0F02AD7EB77A}"/>
              </a:ext>
            </a:extLst>
          </p:cNvPr>
          <p:cNvSpPr txBox="1">
            <a:spLocks/>
          </p:cNvSpPr>
          <p:nvPr/>
        </p:nvSpPr>
        <p:spPr>
          <a:xfrm>
            <a:off x="768863" y="2378710"/>
            <a:ext cx="5862816" cy="1107996"/>
          </a:xfrm>
          <a:prstGeom prst="rect">
            <a:avLst/>
          </a:prstGeom>
          <a:noFill/>
        </p:spPr>
        <p:txBody>
          <a:bodyPr wrap="square" lIns="0" tIns="0" rIns="0" bIns="0">
            <a:spAutoFit/>
          </a:bodyPr>
          <a:lstStyle/>
          <a:p>
            <a:pPr defTabSz="932742">
              <a:spcAft>
                <a:spcPts val="1200"/>
              </a:spcAft>
            </a:pPr>
            <a:r>
              <a:rPr lang="fr-FR" sz="1800">
                <a:ln w="3175">
                  <a:noFill/>
                </a:ln>
                <a:gradFill flip="none" rotWithShape="1">
                  <a:gsLst>
                    <a:gs pos="0">
                      <a:schemeClr val="accent1"/>
                    </a:gs>
                    <a:gs pos="100000">
                      <a:schemeClr val="accent2"/>
                    </a:gs>
                  </a:gsLst>
                  <a:lin ang="10800000" scaled="1"/>
                  <a:tileRect/>
                </a:gradFill>
                <a:latin typeface="+mj-lt"/>
                <a:ea typeface="+mj-ea"/>
                <a:cs typeface="+mj-cs"/>
              </a:rPr>
              <a:t>Dans cet exercice, nous allons utiliser la description détaillée que vous venez de créer pour votre destination de rêve et la transformer en une représentation visuelle. Suivez les étapes de l’unité 3 pour créer votre image</a:t>
            </a:r>
          </a:p>
        </p:txBody>
      </p:sp>
      <p:pic>
        <p:nvPicPr>
          <p:cNvPr id="6" name="Picture 5">
            <a:extLst>
              <a:ext uri="{FF2B5EF4-FFF2-40B4-BE49-F238E27FC236}">
                <a16:creationId xmlns:a16="http://schemas.microsoft.com/office/drawing/2014/main" id="{F0BAFDEC-C802-7100-DD28-F0789FDBEB2A}"/>
              </a:ext>
              <a:ext uri="{C183D7F6-B498-43B3-948B-1728B52AA6E4}">
                <adec:decorative xmlns:adec="http://schemas.microsoft.com/office/drawing/2017/decorative" val="1"/>
              </a:ext>
            </a:extLst>
          </p:cNvPr>
          <p:cNvPicPr>
            <a:picLocks/>
          </p:cNvPicPr>
          <p:nvPr/>
        </p:nvPicPr>
        <p:blipFill rotWithShape="1">
          <a:blip r:embed="rId4"/>
          <a:srcRect t="2192" b="2192"/>
          <a:stretch/>
        </p:blipFill>
        <p:spPr>
          <a:xfrm>
            <a:off x="7147560" y="1360868"/>
            <a:ext cx="4876800" cy="4740530"/>
          </a:xfrm>
          <a:prstGeom prst="roundRect">
            <a:avLst>
              <a:gd name="adj" fmla="val 2013"/>
            </a:avLst>
          </a:prstGeom>
          <a:solidFill>
            <a:srgbClr val="FCEDE1"/>
          </a:solidFill>
        </p:spPr>
      </p:pic>
      <p:sp>
        <p:nvSpPr>
          <p:cNvPr id="52" name="Freeform: Shape 51">
            <a:extLst>
              <a:ext uri="{FF2B5EF4-FFF2-40B4-BE49-F238E27FC236}">
                <a16:creationId xmlns:a16="http://schemas.microsoft.com/office/drawing/2014/main" id="{61439458-7F87-E547-36A9-A369ED1D8BC1}"/>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65" name="Picture 64">
            <a:extLst>
              <a:ext uri="{FF2B5EF4-FFF2-40B4-BE49-F238E27FC236}">
                <a16:creationId xmlns:a16="http://schemas.microsoft.com/office/drawing/2014/main" id="{F4248829-906E-7990-785C-7ED81763460E}"/>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68" name="Rectangle: Rounded Corners 67">
            <a:extLst>
              <a:ext uri="{FF2B5EF4-FFF2-40B4-BE49-F238E27FC236}">
                <a16:creationId xmlns:a16="http://schemas.microsoft.com/office/drawing/2014/main" id="{EFE8D490-6217-7773-8059-0F735BEE6A0B}"/>
              </a:ext>
              <a:ext uri="{C183D7F6-B498-43B3-948B-1728B52AA6E4}">
                <adec:decorative xmlns:adec="http://schemas.microsoft.com/office/drawing/2017/decorative" val="1"/>
              </a:ext>
            </a:extLst>
          </p:cNvPr>
          <p:cNvSpPr>
            <a:spLocks/>
          </p:cNvSpPr>
          <p:nvPr/>
        </p:nvSpPr>
        <p:spPr bwMode="auto">
          <a:xfrm>
            <a:off x="740664" y="3672905"/>
            <a:ext cx="5919216" cy="242380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7" name="TextBox 66">
            <a:extLst>
              <a:ext uri="{FF2B5EF4-FFF2-40B4-BE49-F238E27FC236}">
                <a16:creationId xmlns:a16="http://schemas.microsoft.com/office/drawing/2014/main" id="{A39D40BB-DD38-32F2-6C04-A0C2225B6605}"/>
              </a:ext>
            </a:extLst>
          </p:cNvPr>
          <p:cNvSpPr txBox="1">
            <a:spLocks/>
          </p:cNvSpPr>
          <p:nvPr/>
        </p:nvSpPr>
        <p:spPr>
          <a:xfrm>
            <a:off x="885825" y="3776812"/>
            <a:ext cx="5578475" cy="2215991"/>
          </a:xfrm>
          <a:prstGeom prst="rect">
            <a:avLst/>
          </a:prstGeom>
          <a:noFill/>
        </p:spPr>
        <p:txBody>
          <a:bodyPr wrap="square" lIns="0" tIns="0" rIns="0" bIns="0">
            <a:spAutoFit/>
          </a:bodyPr>
          <a:lstStyle/>
          <a:p>
            <a:pPr>
              <a:spcAft>
                <a:spcPts val="600"/>
              </a:spcAft>
            </a:pPr>
            <a:r>
              <a:rPr lang="fr-FR" sz="1800">
                <a:latin typeface="+mj-lt"/>
                <a:ea typeface="+mj-ea"/>
                <a:cs typeface="+mj-cs"/>
              </a:rPr>
              <a:t>Étapes :</a:t>
            </a:r>
          </a:p>
          <a:p>
            <a:pPr marL="412750" indent="-279400" algn="l">
              <a:spcAft>
                <a:spcPts val="1000"/>
              </a:spcAft>
              <a:buFont typeface="+mj-lt"/>
              <a:buAutoNum type="arabicPeriod"/>
            </a:pPr>
            <a:r>
              <a:rPr lang="fr-FR" sz="1600" i="0">
                <a:effectLst/>
              </a:rPr>
              <a:t>Copiez l’exemple de requête de Microsoft Learn</a:t>
            </a:r>
          </a:p>
          <a:p>
            <a:pPr marL="412750" indent="-279400" algn="l">
              <a:spcAft>
                <a:spcPts val="1000"/>
              </a:spcAft>
              <a:buFont typeface="+mj-lt"/>
              <a:buAutoNum type="arabicPeriod"/>
            </a:pPr>
            <a:r>
              <a:rPr lang="fr-FR" sz="1600" i="0">
                <a:effectLst/>
              </a:rPr>
              <a:t>Collez la requête dans la conversation instantanée</a:t>
            </a:r>
          </a:p>
          <a:p>
            <a:pPr marL="412750" indent="-279400" algn="l">
              <a:spcAft>
                <a:spcPts val="1000"/>
              </a:spcAft>
              <a:buFont typeface="+mj-lt"/>
              <a:buAutoNum type="arabicPeriod"/>
            </a:pPr>
            <a:r>
              <a:rPr lang="fr-FR" sz="1600" i="0">
                <a:effectLst/>
              </a:rPr>
              <a:t>Invitez Copilot à apporter des modifications à votre image jusqu’à ce que vous soyez satisfait du résultat</a:t>
            </a:r>
          </a:p>
          <a:p>
            <a:pPr marL="412750" indent="-279400" algn="l">
              <a:spcAft>
                <a:spcPts val="1000"/>
              </a:spcAft>
              <a:buFont typeface="+mj-lt"/>
              <a:buAutoNum type="arabicPeriod"/>
            </a:pPr>
            <a:r>
              <a:rPr lang="fr-FR" sz="1600" i="0">
                <a:effectLst/>
              </a:rPr>
              <a:t>Téléchargez l’image et collez-la dans votre diapositive </a:t>
            </a:r>
            <a:r>
              <a:rPr lang="fr-FR" sz="1600"/>
              <a:t>PowerPoint</a:t>
            </a:r>
            <a:r>
              <a:rPr lang="fr-FR" sz="1600" i="0">
                <a:effectLst/>
              </a:rPr>
              <a:t> intitulée Image du héros.</a:t>
            </a:r>
          </a:p>
        </p:txBody>
      </p:sp>
      <p:grpSp>
        <p:nvGrpSpPr>
          <p:cNvPr id="54" name="Group 53">
            <a:extLst>
              <a:ext uri="{FF2B5EF4-FFF2-40B4-BE49-F238E27FC236}">
                <a16:creationId xmlns:a16="http://schemas.microsoft.com/office/drawing/2014/main" id="{9A3EBDC6-5E6F-442A-0939-5094D185F91F}"/>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56" name="Group 55">
              <a:extLst>
                <a:ext uri="{FF2B5EF4-FFF2-40B4-BE49-F238E27FC236}">
                  <a16:creationId xmlns:a16="http://schemas.microsoft.com/office/drawing/2014/main" id="{A70FE1B9-C2C7-C715-24CE-706F26C6709C}"/>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6C0019F5-53F2-F07C-90A5-7D4AE857DDA3}"/>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020C38B5-F5F0-12E7-C482-08845BCFC80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98EEC9DE-3DFF-8B31-FC77-AF0D189A732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599DD16D-E7F6-E3C9-AD40-D574CEDDF74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D9028DDC-8855-CBB6-4C94-82DAF6834AF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D56E00B9-445F-4413-BCD3-FDD1FA07810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69" name="CRMArticles_EFF5">
            <a:extLst>
              <a:ext uri="{FF2B5EF4-FFF2-40B4-BE49-F238E27FC236}">
                <a16:creationId xmlns:a16="http://schemas.microsoft.com/office/drawing/2014/main" id="{BCB18762-1389-EC57-55F9-3FECBE7BEA95}"/>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A55881B-0A7A-C9BC-F0C2-01346AD745DB}"/>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15721558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F38D3A-2E89-FDB6-4C65-2DEB04A24702}"/>
              </a:ext>
            </a:extLst>
          </p:cNvPr>
          <p:cNvSpPr>
            <a:spLocks noGrp="1"/>
          </p:cNvSpPr>
          <p:nvPr>
            <p:ph type="title"/>
          </p:nvPr>
        </p:nvSpPr>
        <p:spPr>
          <a:xfrm>
            <a:off x="585216" y="3088623"/>
            <a:ext cx="5756207" cy="443198"/>
          </a:xfrm>
        </p:spPr>
        <p:txBody>
          <a:bodyPr/>
          <a:lstStyle/>
          <a:p>
            <a:r>
              <a:rPr lang="fr-FR" dirty="0"/>
              <a:t>Travaillez de manière autonome</a:t>
            </a:r>
          </a:p>
        </p:txBody>
      </p:sp>
      <p:sp>
        <p:nvSpPr>
          <p:cNvPr id="6" name="Text Placeholder 5">
            <a:extLst>
              <a:ext uri="{FF2B5EF4-FFF2-40B4-BE49-F238E27FC236}">
                <a16:creationId xmlns:a16="http://schemas.microsoft.com/office/drawing/2014/main" id="{96EEAE86-733A-3097-37E0-44B4AAB6A218}"/>
              </a:ext>
            </a:extLst>
          </p:cNvPr>
          <p:cNvSpPr>
            <a:spLocks noGrp="1"/>
          </p:cNvSpPr>
          <p:nvPr>
            <p:ph type="body" sz="quarter" idx="12"/>
          </p:nvPr>
        </p:nvSpPr>
        <p:spPr>
          <a:xfrm>
            <a:off x="585216" y="3977319"/>
            <a:ext cx="4772847" cy="307777"/>
          </a:xfrm>
        </p:spPr>
        <p:txBody>
          <a:bodyPr/>
          <a:lstStyle/>
          <a:p>
            <a:r>
              <a:rPr lang="fr-FR">
                <a:latin typeface="+mj-lt"/>
              </a:rPr>
              <a:t>15 minutes</a:t>
            </a:r>
          </a:p>
        </p:txBody>
      </p:sp>
      <p:sp>
        <p:nvSpPr>
          <p:cNvPr id="2" name="TextBox 1">
            <a:extLst>
              <a:ext uri="{FF2B5EF4-FFF2-40B4-BE49-F238E27FC236}">
                <a16:creationId xmlns:a16="http://schemas.microsoft.com/office/drawing/2014/main" id="{7AEF19C0-0563-A438-E8BD-3AEAB413E33C}"/>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22993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6EA6-6131-3E49-8A42-C498178DD5B7}"/>
              </a:ext>
            </a:extLst>
          </p:cNvPr>
          <p:cNvSpPr>
            <a:spLocks noGrp="1"/>
          </p:cNvSpPr>
          <p:nvPr>
            <p:ph type="title"/>
          </p:nvPr>
        </p:nvSpPr>
        <p:spPr>
          <a:xfrm>
            <a:off x="585216" y="3088623"/>
            <a:ext cx="4772847" cy="443198"/>
          </a:xfrm>
        </p:spPr>
        <p:txBody>
          <a:bodyPr/>
          <a:lstStyle/>
          <a:p>
            <a:r>
              <a:rPr lang="fr-FR"/>
              <a:t>Partagez</a:t>
            </a:r>
          </a:p>
        </p:txBody>
      </p:sp>
      <p:sp>
        <p:nvSpPr>
          <p:cNvPr id="3" name="Text Placeholder 2">
            <a:extLst>
              <a:ext uri="{FF2B5EF4-FFF2-40B4-BE49-F238E27FC236}">
                <a16:creationId xmlns:a16="http://schemas.microsoft.com/office/drawing/2014/main" id="{9F32CC1E-FC86-22D4-5EA4-773A00584803}"/>
              </a:ext>
            </a:extLst>
          </p:cNvPr>
          <p:cNvSpPr>
            <a:spLocks noGrp="1"/>
          </p:cNvSpPr>
          <p:nvPr>
            <p:ph type="body" sz="quarter" idx="12"/>
          </p:nvPr>
        </p:nvSpPr>
        <p:spPr>
          <a:xfrm>
            <a:off x="585216" y="3977319"/>
            <a:ext cx="4772847" cy="307777"/>
          </a:xfrm>
        </p:spPr>
        <p:txBody>
          <a:bodyPr/>
          <a:lstStyle/>
          <a:p>
            <a:r>
              <a:rPr lang="fr-FR">
                <a:latin typeface="+mj-lt"/>
              </a:rPr>
              <a:t>5 minutes</a:t>
            </a:r>
          </a:p>
        </p:txBody>
      </p:sp>
      <p:sp>
        <p:nvSpPr>
          <p:cNvPr id="4" name="TextBox 3">
            <a:extLst>
              <a:ext uri="{FF2B5EF4-FFF2-40B4-BE49-F238E27FC236}">
                <a16:creationId xmlns:a16="http://schemas.microsoft.com/office/drawing/2014/main" id="{EA20AAC1-4EDA-EE7A-2AD9-C4D972D46F9F}"/>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419184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2979777"/>
            <a:ext cx="5253037" cy="553998"/>
          </a:xfrm>
        </p:spPr>
        <p:txBody>
          <a:bodyPr/>
          <a:lstStyle/>
          <a:p>
            <a:pPr>
              <a:spcAft>
                <a:spcPts val="600"/>
              </a:spcAft>
            </a:pPr>
            <a:r>
              <a:rPr lang="fr-FR"/>
              <a:t>Microsoft</a:t>
            </a:r>
          </a:p>
        </p:txBody>
      </p:sp>
      <p:sp>
        <p:nvSpPr>
          <p:cNvPr id="9" name="TextBox 8">
            <a:extLst>
              <a:ext uri="{FF2B5EF4-FFF2-40B4-BE49-F238E27FC236}">
                <a16:creationId xmlns:a16="http://schemas.microsoft.com/office/drawing/2014/main" id="{0190DCB3-48BC-790D-16F8-3D30E5D7D8C5}"/>
              </a:ext>
            </a:extLst>
          </p:cNvPr>
          <p:cNvSpPr txBox="1"/>
          <p:nvPr/>
        </p:nvSpPr>
        <p:spPr>
          <a:xfrm>
            <a:off x="588963" y="4051889"/>
            <a:ext cx="5253037" cy="553998"/>
          </a:xfrm>
          <a:prstGeom prst="rect">
            <a:avLst/>
          </a:prstGeom>
          <a:noFill/>
        </p:spPr>
        <p:txBody>
          <a:bodyPr wrap="square" lIns="0" tIns="0" rIns="0" bIns="0">
            <a:spAutoFit/>
          </a:bodyPr>
          <a:lstStyle/>
          <a:p>
            <a:pPr defTabSz="932742">
              <a:spcBef>
                <a:spcPct val="0"/>
              </a:spcBef>
              <a:spcAft>
                <a:spcPts val="600"/>
              </a:spcAft>
            </a:pPr>
            <a:r>
              <a:rPr lang="fr-FR" sz="3600">
                <a:ln w="3175">
                  <a:noFill/>
                </a:ln>
                <a:latin typeface="+mj-lt"/>
                <a:cs typeface="Segoe UI" pitchFamily="34" charset="0"/>
              </a:rPr>
              <a:t>Découvrir l’IA</a:t>
            </a:r>
          </a:p>
        </p:txBody>
      </p:sp>
      <p:sp>
        <p:nvSpPr>
          <p:cNvPr id="3" name="TextBox 2">
            <a:extLst>
              <a:ext uri="{FF2B5EF4-FFF2-40B4-BE49-F238E27FC236}">
                <a16:creationId xmlns:a16="http://schemas.microsoft.com/office/drawing/2014/main" id="{14DBE038-664B-BD8E-E2FC-FADA2326F2A3}"/>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FB48-6CDE-9932-00B0-BAB8C5EB5AC7}"/>
              </a:ext>
            </a:extLst>
          </p:cNvPr>
          <p:cNvSpPr>
            <a:spLocks noGrp="1"/>
          </p:cNvSpPr>
          <p:nvPr>
            <p:ph type="title"/>
          </p:nvPr>
        </p:nvSpPr>
        <p:spPr>
          <a:xfrm>
            <a:off x="588263" y="457200"/>
            <a:ext cx="11018520" cy="492443"/>
          </a:xfrm>
        </p:spPr>
        <p:txBody>
          <a:bodyPr/>
          <a:lstStyle/>
          <a:p>
            <a:r>
              <a:rPr lang="fr-FR"/>
              <a:t>Unité 4 : Faire une entrée mémorable</a:t>
            </a:r>
          </a:p>
        </p:txBody>
      </p:sp>
      <p:cxnSp>
        <p:nvCxnSpPr>
          <p:cNvPr id="7" name="Straight Connector 6">
            <a:extLst>
              <a:ext uri="{FF2B5EF4-FFF2-40B4-BE49-F238E27FC236}">
                <a16:creationId xmlns:a16="http://schemas.microsoft.com/office/drawing/2014/main" id="{1C4950B9-DC6D-D165-4AA6-A44114DBD3B7}"/>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B68B7B4-A820-0B5B-FCF3-D4276573ECAD}"/>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B71BF310-0DDA-1F84-6D2D-AFB2B10F19EF}"/>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7E4428C0-4AD9-8B29-37D9-8B4A7F99C2F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 name="Picture 5">
            <a:extLst>
              <a:ext uri="{FF2B5EF4-FFF2-40B4-BE49-F238E27FC236}">
                <a16:creationId xmlns:a16="http://schemas.microsoft.com/office/drawing/2014/main" id="{AC8527EB-C915-ADB3-7CBD-AD2462433EC7}"/>
              </a:ext>
              <a:ext uri="{C183D7F6-B498-43B3-948B-1728B52AA6E4}">
                <adec:decorative xmlns:adec="http://schemas.microsoft.com/office/drawing/2017/decorative" val="1"/>
              </a:ext>
            </a:extLst>
          </p:cNvPr>
          <p:cNvPicPr>
            <a:picLocks/>
          </p:cNvPicPr>
          <p:nvPr/>
        </p:nvPicPr>
        <p:blipFill rotWithShape="1">
          <a:blip r:embed="rId3"/>
          <a:srcRect t="1397" b="1397"/>
          <a:stretch/>
        </p:blipFill>
        <p:spPr>
          <a:xfrm>
            <a:off x="7147560" y="1360868"/>
            <a:ext cx="4876800" cy="4740530"/>
          </a:xfrm>
          <a:prstGeom prst="roundRect">
            <a:avLst>
              <a:gd name="adj" fmla="val 2013"/>
            </a:avLst>
          </a:prstGeom>
          <a:solidFill>
            <a:srgbClr val="FCEDE1"/>
          </a:solidFill>
        </p:spPr>
      </p:pic>
      <p:sp>
        <p:nvSpPr>
          <p:cNvPr id="13" name="Freeform: Shape 12">
            <a:extLst>
              <a:ext uri="{FF2B5EF4-FFF2-40B4-BE49-F238E27FC236}">
                <a16:creationId xmlns:a16="http://schemas.microsoft.com/office/drawing/2014/main" id="{9907DFE8-CB61-04C7-E87C-DF80E55BEC3A}"/>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4" name="Picture 13">
            <a:extLst>
              <a:ext uri="{FF2B5EF4-FFF2-40B4-BE49-F238E27FC236}">
                <a16:creationId xmlns:a16="http://schemas.microsoft.com/office/drawing/2014/main" id="{199130EA-410A-C784-F45A-66AF8FC84D30}"/>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5" name="Rectangle: Rounded Corners 14">
            <a:extLst>
              <a:ext uri="{FF2B5EF4-FFF2-40B4-BE49-F238E27FC236}">
                <a16:creationId xmlns:a16="http://schemas.microsoft.com/office/drawing/2014/main" id="{3883AFB9-8C94-5E3C-BAAC-F132BD1959B1}"/>
              </a:ext>
              <a:ext uri="{C183D7F6-B498-43B3-948B-1728B52AA6E4}">
                <adec:decorative xmlns:adec="http://schemas.microsoft.com/office/drawing/2017/decorative" val="1"/>
              </a:ext>
            </a:extLst>
          </p:cNvPr>
          <p:cNvSpPr>
            <a:spLocks/>
          </p:cNvSpPr>
          <p:nvPr/>
        </p:nvSpPr>
        <p:spPr bwMode="auto">
          <a:xfrm>
            <a:off x="740664" y="3778250"/>
            <a:ext cx="5919216" cy="2318460"/>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2D6C4908-D99F-56EE-A4F8-AD7AA206979E}"/>
              </a:ext>
              <a:ext uri="{C183D7F6-B498-43B3-948B-1728B52AA6E4}">
                <adec:decorative xmlns:adec="http://schemas.microsoft.com/office/drawing/2017/decorative" val="0"/>
              </a:ext>
            </a:extLst>
          </p:cNvPr>
          <p:cNvSpPr txBox="1">
            <a:spLocks/>
          </p:cNvSpPr>
          <p:nvPr/>
        </p:nvSpPr>
        <p:spPr>
          <a:xfrm>
            <a:off x="768863" y="2342725"/>
            <a:ext cx="5862816" cy="492443"/>
          </a:xfrm>
          <a:prstGeom prst="rect">
            <a:avLst/>
          </a:prstGeom>
          <a:noFill/>
        </p:spPr>
        <p:txBody>
          <a:bodyPr wrap="square" lIns="0" tIns="0" rIns="0" bIns="0">
            <a:spAutoFit/>
          </a:bodyPr>
          <a:lstStyle/>
          <a:p>
            <a:pPr defTabSz="932742">
              <a:spcAft>
                <a:spcPts val="1200"/>
              </a:spcAft>
            </a:pPr>
            <a:r>
              <a:rPr lang="fr-FR" sz="1600">
                <a:ln w="3175">
                  <a:noFill/>
                </a:ln>
                <a:gradFill flip="none" rotWithShape="1">
                  <a:gsLst>
                    <a:gs pos="0">
                      <a:schemeClr val="accent1"/>
                    </a:gs>
                    <a:gs pos="100000">
                      <a:schemeClr val="accent2"/>
                    </a:gs>
                  </a:gsLst>
                  <a:lin ang="10800000" scaled="1"/>
                  <a:tileRect/>
                </a:gradFill>
                <a:latin typeface="+mj-lt"/>
                <a:ea typeface="+mj-ea"/>
                <a:cs typeface="+mj-cs"/>
              </a:rPr>
              <a:t>Dans cet exercice, nous allons concevoir une image et une description pour introduire votre destination de rêve</a:t>
            </a:r>
          </a:p>
        </p:txBody>
      </p:sp>
      <p:sp>
        <p:nvSpPr>
          <p:cNvPr id="33" name="TextBox 32">
            <a:extLst>
              <a:ext uri="{FF2B5EF4-FFF2-40B4-BE49-F238E27FC236}">
                <a16:creationId xmlns:a16="http://schemas.microsoft.com/office/drawing/2014/main" id="{DECDFF2A-553C-3366-C8DF-038E36BA42F7}"/>
              </a:ext>
              <a:ext uri="{C183D7F6-B498-43B3-948B-1728B52AA6E4}">
                <adec:decorative xmlns:adec="http://schemas.microsoft.com/office/drawing/2017/decorative" val="0"/>
              </a:ext>
            </a:extLst>
          </p:cNvPr>
          <p:cNvSpPr txBox="1">
            <a:spLocks/>
          </p:cNvSpPr>
          <p:nvPr/>
        </p:nvSpPr>
        <p:spPr>
          <a:xfrm>
            <a:off x="768863" y="3135594"/>
            <a:ext cx="5862816" cy="492443"/>
          </a:xfrm>
          <a:prstGeom prst="rect">
            <a:avLst/>
          </a:prstGeom>
          <a:noFill/>
        </p:spPr>
        <p:txBody>
          <a:bodyPr wrap="square" lIns="0" tIns="0" rIns="0" bIns="0">
            <a:spAutoFit/>
          </a:bodyPr>
          <a:lstStyle/>
          <a:p>
            <a:pPr marL="0" indent="0">
              <a:buNone/>
            </a:pPr>
            <a:r>
              <a:rPr lang="fr-FR" sz="1600">
                <a:latin typeface="+mj-lt"/>
                <a:ea typeface="+mj-ea"/>
                <a:cs typeface="+mj-cs"/>
              </a:rPr>
              <a:t>Suivez les étapes de l’Unité 4 pour préparer le terrain et introduire la destination de vos rêves.</a:t>
            </a:r>
          </a:p>
        </p:txBody>
      </p:sp>
      <p:sp>
        <p:nvSpPr>
          <p:cNvPr id="16" name="TextBox 15">
            <a:extLst>
              <a:ext uri="{FF2B5EF4-FFF2-40B4-BE49-F238E27FC236}">
                <a16:creationId xmlns:a16="http://schemas.microsoft.com/office/drawing/2014/main" id="{576A777D-59DC-7501-55E7-90B1024389EE}"/>
              </a:ext>
            </a:extLst>
          </p:cNvPr>
          <p:cNvSpPr txBox="1">
            <a:spLocks/>
          </p:cNvSpPr>
          <p:nvPr/>
        </p:nvSpPr>
        <p:spPr>
          <a:xfrm>
            <a:off x="885825" y="3891040"/>
            <a:ext cx="5628894" cy="2092881"/>
          </a:xfrm>
          <a:prstGeom prst="rect">
            <a:avLst/>
          </a:prstGeom>
          <a:noFill/>
        </p:spPr>
        <p:txBody>
          <a:bodyPr wrap="square" lIns="0" tIns="0" rIns="0" bIns="0">
            <a:spAutoFit/>
          </a:bodyPr>
          <a:lstStyle/>
          <a:p>
            <a:pPr marL="279400" indent="-279400" algn="l">
              <a:spcAft>
                <a:spcPts val="1200"/>
              </a:spcAft>
              <a:buFont typeface="+mj-lt"/>
              <a:buAutoNum type="arabicPeriod"/>
            </a:pPr>
            <a:r>
              <a:rPr lang="fr-FR" sz="1600" i="0">
                <a:effectLst/>
              </a:rPr>
              <a:t>Brainstormer avec Microsoft Copilot</a:t>
            </a:r>
          </a:p>
          <a:p>
            <a:pPr marL="279400" indent="-279400" algn="l">
              <a:spcAft>
                <a:spcPts val="1200"/>
              </a:spcAft>
              <a:buFont typeface="+mj-lt"/>
              <a:buAutoNum type="arabicPeriod"/>
            </a:pPr>
            <a:r>
              <a:rPr lang="fr-FR" sz="1600" i="0">
                <a:effectLst/>
              </a:rPr>
              <a:t>Développer l’idée</a:t>
            </a:r>
          </a:p>
          <a:p>
            <a:pPr marL="279400" indent="-279400" algn="l">
              <a:spcAft>
                <a:spcPts val="1200"/>
              </a:spcAft>
              <a:buFont typeface="+mj-lt"/>
              <a:buAutoNum type="arabicPeriod"/>
            </a:pPr>
            <a:r>
              <a:rPr lang="fr-FR" sz="1600" i="0">
                <a:effectLst/>
              </a:rPr>
              <a:t>Modifier la description</a:t>
            </a:r>
          </a:p>
          <a:p>
            <a:pPr marL="279400" indent="-279400" algn="l">
              <a:spcAft>
                <a:spcPts val="1200"/>
              </a:spcAft>
              <a:buFont typeface="+mj-lt"/>
              <a:buAutoNum type="arabicPeriod"/>
            </a:pPr>
            <a:r>
              <a:rPr lang="fr-FR" sz="1600" i="0">
                <a:effectLst/>
              </a:rPr>
              <a:t>Créer une image</a:t>
            </a:r>
          </a:p>
          <a:p>
            <a:pPr marL="279400" indent="-279400" algn="l">
              <a:spcAft>
                <a:spcPts val="1200"/>
              </a:spcAft>
              <a:buFont typeface="+mj-lt"/>
              <a:buAutoNum type="arabicPeriod"/>
            </a:pPr>
            <a:r>
              <a:rPr lang="fr-FR" sz="1600" i="0">
                <a:effectLst/>
              </a:rPr>
              <a:t>Téléchargez l’image et collez-la dans votre diapositive PowerPoint intitulée « Entrée mémorable »</a:t>
            </a:r>
          </a:p>
        </p:txBody>
      </p:sp>
      <p:grpSp>
        <p:nvGrpSpPr>
          <p:cNvPr id="18" name="Group 17">
            <a:extLst>
              <a:ext uri="{FF2B5EF4-FFF2-40B4-BE49-F238E27FC236}">
                <a16:creationId xmlns:a16="http://schemas.microsoft.com/office/drawing/2014/main" id="{25FEDB4D-3D6E-E3AC-7BE7-E8C66FC84DA1}"/>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20" name="Group 19">
              <a:extLst>
                <a:ext uri="{FF2B5EF4-FFF2-40B4-BE49-F238E27FC236}">
                  <a16:creationId xmlns:a16="http://schemas.microsoft.com/office/drawing/2014/main" id="{2F127043-EC0F-AF60-4CCC-4618A1ABF876}"/>
                </a:ext>
              </a:extLst>
            </p:cNvPr>
            <p:cNvGrpSpPr/>
            <p:nvPr/>
          </p:nvGrpSpPr>
          <p:grpSpPr>
            <a:xfrm>
              <a:off x="987658" y="5065483"/>
              <a:ext cx="1169054" cy="1200820"/>
              <a:chOff x="6349393" y="1711575"/>
              <a:chExt cx="5590022" cy="5674618"/>
            </a:xfrm>
          </p:grpSpPr>
          <p:sp>
            <p:nvSpPr>
              <p:cNvPr id="23" name="Rounded Rectangle 3_1">
                <a:extLst>
                  <a:ext uri="{FF2B5EF4-FFF2-40B4-BE49-F238E27FC236}">
                    <a16:creationId xmlns:a16="http://schemas.microsoft.com/office/drawing/2014/main" id="{AD9A6D87-86A2-5795-6750-D0A26B4EE3E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4" name="Rounded Rectangle 3_1">
                <a:extLst>
                  <a:ext uri="{FF2B5EF4-FFF2-40B4-BE49-F238E27FC236}">
                    <a16:creationId xmlns:a16="http://schemas.microsoft.com/office/drawing/2014/main" id="{14B7909D-7B08-85E9-E85A-992C4363FC4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1" name="Rounded Rectangle 3_1">
              <a:extLst>
                <a:ext uri="{FF2B5EF4-FFF2-40B4-BE49-F238E27FC236}">
                  <a16:creationId xmlns:a16="http://schemas.microsoft.com/office/drawing/2014/main" id="{F88E3AB4-5425-EB28-5478-FABC22F5C12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2" name="Rounded Rectangle 24_1">
              <a:extLst>
                <a:ext uri="{FF2B5EF4-FFF2-40B4-BE49-F238E27FC236}">
                  <a16:creationId xmlns:a16="http://schemas.microsoft.com/office/drawing/2014/main" id="{A4184FC6-2E24-C657-5301-35B20C3F477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9" name="Oval 18">
            <a:extLst>
              <a:ext uri="{FF2B5EF4-FFF2-40B4-BE49-F238E27FC236}">
                <a16:creationId xmlns:a16="http://schemas.microsoft.com/office/drawing/2014/main" id="{938279AC-8115-C6CD-009B-BA8A7297840F}"/>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sp>
        <p:nvSpPr>
          <p:cNvPr id="36" name="Photo2_EB9F">
            <a:extLst>
              <a:ext uri="{FF2B5EF4-FFF2-40B4-BE49-F238E27FC236}">
                <a16:creationId xmlns:a16="http://schemas.microsoft.com/office/drawing/2014/main" id="{7FDEB61B-E570-D47F-1C51-E92F95F6F331}"/>
              </a:ext>
              <a:ext uri="{C183D7F6-B498-43B3-948B-1728B52AA6E4}">
                <adec:decorative xmlns:adec="http://schemas.microsoft.com/office/drawing/2017/decorative" val="1"/>
              </a:ext>
            </a:extLst>
          </p:cNvPr>
          <p:cNvSpPr>
            <a:spLocks noChangeAspect="1" noEditPoints="1"/>
          </p:cNvSpPr>
          <p:nvPr/>
        </p:nvSpPr>
        <p:spPr bwMode="auto">
          <a:xfrm>
            <a:off x="978190" y="1709738"/>
            <a:ext cx="318328" cy="23362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40" name="Straight Connector 39">
            <a:extLst>
              <a:ext uri="{FF2B5EF4-FFF2-40B4-BE49-F238E27FC236}">
                <a16:creationId xmlns:a16="http://schemas.microsoft.com/office/drawing/2014/main" id="{72F00D8E-37AD-ABA3-02DF-52B6A13CE261}"/>
              </a:ext>
              <a:ext uri="{C183D7F6-B498-43B3-948B-1728B52AA6E4}">
                <adec:decorative xmlns:adec="http://schemas.microsoft.com/office/drawing/2017/decorative" val="1"/>
              </a:ext>
            </a:extLst>
          </p:cNvPr>
          <p:cNvCxnSpPr>
            <a:cxnSpLocks/>
          </p:cNvCxnSpPr>
          <p:nvPr/>
        </p:nvCxnSpPr>
        <p:spPr>
          <a:xfrm>
            <a:off x="768862" y="2985381"/>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B509C88-F99A-3960-30C5-1ED5BE182C06}"/>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1946018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91EB-C9C3-1CD0-3828-FED86AA44B91}"/>
              </a:ext>
            </a:extLst>
          </p:cNvPr>
          <p:cNvSpPr>
            <a:spLocks noGrp="1"/>
          </p:cNvSpPr>
          <p:nvPr>
            <p:ph type="title"/>
          </p:nvPr>
        </p:nvSpPr>
        <p:spPr>
          <a:xfrm>
            <a:off x="588263" y="457200"/>
            <a:ext cx="11018520" cy="492443"/>
          </a:xfrm>
        </p:spPr>
        <p:txBody>
          <a:bodyPr/>
          <a:lstStyle/>
          <a:p>
            <a:r>
              <a:rPr lang="fr-FR"/>
              <a:t>Unité 5 : Brainstormer les caractéristiques de la destination</a:t>
            </a:r>
          </a:p>
        </p:txBody>
      </p:sp>
      <p:cxnSp>
        <p:nvCxnSpPr>
          <p:cNvPr id="7" name="Straight Connector 6">
            <a:extLst>
              <a:ext uri="{FF2B5EF4-FFF2-40B4-BE49-F238E27FC236}">
                <a16:creationId xmlns:a16="http://schemas.microsoft.com/office/drawing/2014/main" id="{06D40A1A-7E9B-09B8-5489-B66FA610D26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95E431-9407-C42C-00D0-084BD8D55BA9}"/>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F3C52E2F-2A1E-B36F-4F5F-A2CC11E77A4B}"/>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10D92AA5-CBB6-192E-D025-4CFA8F89259B}"/>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4ADB150E-C9D3-F112-8AB8-BBEEE7B4FDC9}"/>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E0C23044-0549-2F33-10A7-8B1711661037}"/>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F9E513D5-FD42-FAC6-3FAE-AC391A9EF0F9}"/>
              </a:ext>
              <a:ext uri="{C183D7F6-B498-43B3-948B-1728B52AA6E4}">
                <adec:decorative xmlns:adec="http://schemas.microsoft.com/office/drawing/2017/decorative" val="1"/>
              </a:ext>
            </a:extLst>
          </p:cNvPr>
          <p:cNvSpPr>
            <a:spLocks/>
          </p:cNvSpPr>
          <p:nvPr/>
        </p:nvSpPr>
        <p:spPr bwMode="auto">
          <a:xfrm>
            <a:off x="740664" y="4024464"/>
            <a:ext cx="5919216" cy="207224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B9AA29-3243-5AF4-DD06-EECD96C4B048}"/>
              </a:ext>
              <a:ext uri="{C183D7F6-B498-43B3-948B-1728B52AA6E4}">
                <adec:decorative xmlns:adec="http://schemas.microsoft.com/office/drawing/2017/decorative" val="0"/>
              </a:ext>
            </a:extLst>
          </p:cNvPr>
          <p:cNvSpPr txBox="1">
            <a:spLocks/>
          </p:cNvSpPr>
          <p:nvPr/>
        </p:nvSpPr>
        <p:spPr>
          <a:xfrm>
            <a:off x="768862" y="2342725"/>
            <a:ext cx="5745857" cy="923330"/>
          </a:xfrm>
          <a:prstGeom prst="rect">
            <a:avLst/>
          </a:prstGeom>
          <a:noFill/>
        </p:spPr>
        <p:txBody>
          <a:bodyPr wrap="square" lIns="0" tIns="0" rIns="0" bIns="0">
            <a:spAutoFit/>
          </a:bodyPr>
          <a:lstStyle/>
          <a:p>
            <a:pPr defTabSz="932742">
              <a:spcAft>
                <a:spcPts val="1200"/>
              </a:spcAft>
            </a:pPr>
            <a:r>
              <a:rPr lang="fr-FR" sz="1500" dirty="0">
                <a:ln w="3175">
                  <a:noFill/>
                </a:ln>
                <a:gradFill flip="none" rotWithShape="1">
                  <a:gsLst>
                    <a:gs pos="0">
                      <a:schemeClr val="accent1"/>
                    </a:gs>
                    <a:gs pos="100000">
                      <a:schemeClr val="accent2"/>
                    </a:gs>
                  </a:gsLst>
                  <a:lin ang="10800000" scaled="1"/>
                  <a:tileRect/>
                </a:gradFill>
                <a:latin typeface="+mj-lt"/>
                <a:ea typeface="+mj-ea"/>
                <a:cs typeface="+mj-cs"/>
              </a:rPr>
              <a:t>Pour cet exercice, utilisez votre imagination pour créer des caractéristiques uniques de votre destination. Nous allons demander à </a:t>
            </a:r>
            <a:r>
              <a:rPr lang="fr-FR" sz="1500" dirty="0" err="1">
                <a:ln w="3175">
                  <a:noFill/>
                </a:ln>
                <a:gradFill flip="none" rotWithShape="1">
                  <a:gsLst>
                    <a:gs pos="0">
                      <a:schemeClr val="accent1"/>
                    </a:gs>
                    <a:gs pos="100000">
                      <a:schemeClr val="accent2"/>
                    </a:gs>
                  </a:gsLst>
                  <a:lin ang="10800000" scaled="1"/>
                  <a:tileRect/>
                </a:gradFill>
                <a:latin typeface="+mj-lt"/>
                <a:ea typeface="+mj-ea"/>
                <a:cs typeface="+mj-cs"/>
              </a:rPr>
              <a:t>Copilot</a:t>
            </a:r>
            <a:r>
              <a:rPr lang="fr-FR" sz="1500" dirty="0">
                <a:ln w="3175">
                  <a:noFill/>
                </a:ln>
                <a:gradFill flip="none" rotWithShape="1">
                  <a:gsLst>
                    <a:gs pos="0">
                      <a:schemeClr val="accent1"/>
                    </a:gs>
                    <a:gs pos="100000">
                      <a:schemeClr val="accent2"/>
                    </a:gs>
                  </a:gsLst>
                  <a:lin ang="10800000" scaled="1"/>
                  <a:tileRect/>
                </a:gradFill>
                <a:latin typeface="+mj-lt"/>
                <a:ea typeface="+mj-ea"/>
                <a:cs typeface="+mj-cs"/>
              </a:rPr>
              <a:t> de proposer des idées et de créer des visuels à partir de la description</a:t>
            </a:r>
          </a:p>
        </p:txBody>
      </p:sp>
      <p:sp>
        <p:nvSpPr>
          <p:cNvPr id="24" name="TextBox 23">
            <a:extLst>
              <a:ext uri="{FF2B5EF4-FFF2-40B4-BE49-F238E27FC236}">
                <a16:creationId xmlns:a16="http://schemas.microsoft.com/office/drawing/2014/main" id="{99319D2F-AAA0-AB34-6EAB-5BF2063AD914}"/>
              </a:ext>
              <a:ext uri="{C183D7F6-B498-43B3-948B-1728B52AA6E4}">
                <adec:decorative xmlns:adec="http://schemas.microsoft.com/office/drawing/2017/decorative" val="0"/>
              </a:ext>
            </a:extLst>
          </p:cNvPr>
          <p:cNvSpPr txBox="1">
            <a:spLocks/>
          </p:cNvSpPr>
          <p:nvPr/>
        </p:nvSpPr>
        <p:spPr>
          <a:xfrm>
            <a:off x="768863" y="3453062"/>
            <a:ext cx="5862816" cy="461665"/>
          </a:xfrm>
          <a:prstGeom prst="rect">
            <a:avLst/>
          </a:prstGeom>
          <a:noFill/>
        </p:spPr>
        <p:txBody>
          <a:bodyPr wrap="square" lIns="0" tIns="0" rIns="0" bIns="0">
            <a:spAutoFit/>
          </a:bodyPr>
          <a:lstStyle/>
          <a:p>
            <a:pPr marL="0" indent="0">
              <a:buNone/>
            </a:pPr>
            <a:r>
              <a:rPr lang="fr-FR" sz="1500" dirty="0">
                <a:latin typeface="+mj-lt"/>
                <a:ea typeface="+mj-ea"/>
                <a:cs typeface="+mj-cs"/>
              </a:rPr>
              <a:t>Suivez les étapes de l’Unité 5 pour créer les détails clés de votre destination</a:t>
            </a:r>
          </a:p>
        </p:txBody>
      </p:sp>
      <p:sp>
        <p:nvSpPr>
          <p:cNvPr id="15" name="TextBox 14">
            <a:extLst>
              <a:ext uri="{FF2B5EF4-FFF2-40B4-BE49-F238E27FC236}">
                <a16:creationId xmlns:a16="http://schemas.microsoft.com/office/drawing/2014/main" id="{576FFA2E-21DB-9C3D-BA71-FE6AA29B2AB4}"/>
              </a:ext>
            </a:extLst>
          </p:cNvPr>
          <p:cNvSpPr txBox="1">
            <a:spLocks/>
          </p:cNvSpPr>
          <p:nvPr/>
        </p:nvSpPr>
        <p:spPr>
          <a:xfrm>
            <a:off x="885825" y="4214202"/>
            <a:ext cx="5628894" cy="1615827"/>
          </a:xfrm>
          <a:prstGeom prst="rect">
            <a:avLst/>
          </a:prstGeom>
          <a:noFill/>
        </p:spPr>
        <p:txBody>
          <a:bodyPr wrap="square" lIns="0" tIns="0" rIns="0" bIns="0">
            <a:spAutoFit/>
          </a:bodyPr>
          <a:lstStyle/>
          <a:p>
            <a:pPr marL="279400" indent="-279400" algn="l">
              <a:spcAft>
                <a:spcPts val="1200"/>
              </a:spcAft>
              <a:buFont typeface="+mj-lt"/>
              <a:buAutoNum type="arabicPeriod"/>
            </a:pPr>
            <a:r>
              <a:rPr lang="fr-FR" sz="1500" i="0" dirty="0">
                <a:effectLst/>
              </a:rPr>
              <a:t>Trouver des idées</a:t>
            </a:r>
          </a:p>
          <a:p>
            <a:pPr marL="279400" indent="-279400" algn="l">
              <a:spcAft>
                <a:spcPts val="1200"/>
              </a:spcAft>
              <a:buFont typeface="+mj-lt"/>
              <a:buAutoNum type="arabicPeriod"/>
            </a:pPr>
            <a:r>
              <a:rPr lang="fr-FR" sz="1500" i="0" dirty="0">
                <a:effectLst/>
              </a:rPr>
              <a:t>Développer les idées</a:t>
            </a:r>
          </a:p>
          <a:p>
            <a:pPr marL="279400" indent="-279400" algn="l">
              <a:spcAft>
                <a:spcPts val="1200"/>
              </a:spcAft>
              <a:buFont typeface="+mj-lt"/>
              <a:buAutoNum type="arabicPeriod"/>
            </a:pPr>
            <a:r>
              <a:rPr lang="fr-FR" sz="1500" i="0" dirty="0">
                <a:effectLst/>
              </a:rPr>
              <a:t>Créer une image</a:t>
            </a:r>
          </a:p>
          <a:p>
            <a:pPr marL="279400" indent="-279400" algn="l">
              <a:spcAft>
                <a:spcPts val="1200"/>
              </a:spcAft>
              <a:buFont typeface="+mj-lt"/>
              <a:buAutoNum type="arabicPeriod"/>
            </a:pPr>
            <a:r>
              <a:rPr lang="fr-FR" sz="1500" i="0" dirty="0">
                <a:effectLst/>
              </a:rPr>
              <a:t>Télécharger l’image et la coller dans votre diapositive PowerPoint intitulée « Caractéristiques de la destination »</a:t>
            </a:r>
          </a:p>
        </p:txBody>
      </p:sp>
      <p:pic>
        <p:nvPicPr>
          <p:cNvPr id="6" name="Picture 5" descr="AI generated restaurant feature, nest lounge area">
            <a:extLst>
              <a:ext uri="{FF2B5EF4-FFF2-40B4-BE49-F238E27FC236}">
                <a16:creationId xmlns:a16="http://schemas.microsoft.com/office/drawing/2014/main" id="{1219E50C-6011-A7B2-F758-638BA5D4B96D}"/>
              </a:ext>
              <a:ext uri="{C183D7F6-B498-43B3-948B-1728B52AA6E4}">
                <adec:decorative xmlns:adec="http://schemas.microsoft.com/office/drawing/2017/decorative" val="0"/>
              </a:ext>
            </a:extLst>
          </p:cNvPr>
          <p:cNvPicPr>
            <a:picLocks/>
          </p:cNvPicPr>
          <p:nvPr/>
        </p:nvPicPr>
        <p:blipFill rotWithShape="1">
          <a:blip r:embed="rId3"/>
          <a:srcRect l="516" r="516"/>
          <a:stretch/>
        </p:blipFill>
        <p:spPr>
          <a:xfrm>
            <a:off x="7147560" y="1360868"/>
            <a:ext cx="4876800" cy="4740530"/>
          </a:xfrm>
          <a:prstGeom prst="roundRect">
            <a:avLst>
              <a:gd name="adj" fmla="val 2013"/>
            </a:avLst>
          </a:prstGeom>
          <a:solidFill>
            <a:srgbClr val="FCEDE1"/>
          </a:solidFill>
        </p:spPr>
      </p:pic>
      <p:grpSp>
        <p:nvGrpSpPr>
          <p:cNvPr id="16" name="Group 15">
            <a:extLst>
              <a:ext uri="{FF2B5EF4-FFF2-40B4-BE49-F238E27FC236}">
                <a16:creationId xmlns:a16="http://schemas.microsoft.com/office/drawing/2014/main" id="{554CB37B-98DB-9A76-4547-DA10DB12F707}"/>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BB19ABC1-C6D3-CABB-6604-7B8A99451376}"/>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4D288F23-0AA6-771F-A93E-7953E57661E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8E4974FE-6A8F-FE67-F66C-EBD564B9C26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ADBC7875-DF6D-2CFB-8EB4-EE7F11AB77B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75A5B52F-42EA-3D1C-96B2-5311D6240BC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3A4A7537-188D-3A6F-5349-022C14CF594B}"/>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6" name="Straight Connector 25">
            <a:extLst>
              <a:ext uri="{FF2B5EF4-FFF2-40B4-BE49-F238E27FC236}">
                <a16:creationId xmlns:a16="http://schemas.microsoft.com/office/drawing/2014/main" id="{E646901D-D7FB-62EC-B983-5973659BA7EF}"/>
              </a:ext>
              <a:ext uri="{C183D7F6-B498-43B3-948B-1728B52AA6E4}">
                <adec:decorative xmlns:adec="http://schemas.microsoft.com/office/drawing/2017/decorative" val="1"/>
              </a:ext>
            </a:extLst>
          </p:cNvPr>
          <p:cNvCxnSpPr>
            <a:cxnSpLocks/>
          </p:cNvCxnSpPr>
          <p:nvPr/>
        </p:nvCxnSpPr>
        <p:spPr>
          <a:xfrm>
            <a:off x="768862" y="3385975"/>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ChatBot_F08B">
            <a:extLst>
              <a:ext uri="{FF2B5EF4-FFF2-40B4-BE49-F238E27FC236}">
                <a16:creationId xmlns:a16="http://schemas.microsoft.com/office/drawing/2014/main" id="{B4AAB55E-677C-C3AA-0501-C159AEAC0C5A}"/>
              </a:ext>
              <a:ext uri="{C183D7F6-B498-43B3-948B-1728B52AA6E4}">
                <adec:decorative xmlns:adec="http://schemas.microsoft.com/office/drawing/2017/decorative" val="1"/>
              </a:ext>
            </a:extLst>
          </p:cNvPr>
          <p:cNvSpPr>
            <a:spLocks noChangeAspect="1" noEditPoints="1"/>
          </p:cNvSpPr>
          <p:nvPr/>
        </p:nvSpPr>
        <p:spPr bwMode="auto">
          <a:xfrm>
            <a:off x="995766" y="1643669"/>
            <a:ext cx="283175" cy="36576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71138309-191A-7909-BF7A-C67073435783}"/>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2477823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EEEB-432A-7718-E76D-746AC77AF0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4E5B03-54C0-7A35-74F1-F58B81C777AA}"/>
              </a:ext>
            </a:extLst>
          </p:cNvPr>
          <p:cNvSpPr>
            <a:spLocks noGrp="1"/>
          </p:cNvSpPr>
          <p:nvPr>
            <p:ph type="title"/>
          </p:nvPr>
        </p:nvSpPr>
        <p:spPr>
          <a:xfrm>
            <a:off x="585216" y="3088623"/>
            <a:ext cx="6053090" cy="443198"/>
          </a:xfrm>
        </p:spPr>
        <p:txBody>
          <a:bodyPr/>
          <a:lstStyle/>
          <a:p>
            <a:r>
              <a:rPr lang="fr-FR" dirty="0"/>
              <a:t>Travaillez de manière autonome      </a:t>
            </a:r>
          </a:p>
        </p:txBody>
      </p:sp>
      <p:sp>
        <p:nvSpPr>
          <p:cNvPr id="6" name="Text Placeholder 5">
            <a:extLst>
              <a:ext uri="{FF2B5EF4-FFF2-40B4-BE49-F238E27FC236}">
                <a16:creationId xmlns:a16="http://schemas.microsoft.com/office/drawing/2014/main" id="{48722266-4975-60B8-3966-8E30F4C26BC5}"/>
              </a:ext>
            </a:extLst>
          </p:cNvPr>
          <p:cNvSpPr>
            <a:spLocks noGrp="1"/>
          </p:cNvSpPr>
          <p:nvPr>
            <p:ph type="body" sz="quarter" idx="12"/>
          </p:nvPr>
        </p:nvSpPr>
        <p:spPr>
          <a:xfrm>
            <a:off x="585216" y="3977319"/>
            <a:ext cx="4772847" cy="307777"/>
          </a:xfrm>
        </p:spPr>
        <p:txBody>
          <a:bodyPr/>
          <a:lstStyle/>
          <a:p>
            <a:r>
              <a:rPr lang="fr-FR">
                <a:latin typeface="+mj-lt"/>
              </a:rPr>
              <a:t>15 minutes</a:t>
            </a:r>
          </a:p>
        </p:txBody>
      </p:sp>
      <p:sp>
        <p:nvSpPr>
          <p:cNvPr id="2" name="TextBox 1">
            <a:extLst>
              <a:ext uri="{FF2B5EF4-FFF2-40B4-BE49-F238E27FC236}">
                <a16:creationId xmlns:a16="http://schemas.microsoft.com/office/drawing/2014/main" id="{CE092A15-8239-2ED5-4108-BB9BCA632AF1}"/>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24782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6F58-950A-53FE-AF01-556B04AE5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AD55-280B-13EF-00FC-B42B4DE4178C}"/>
              </a:ext>
            </a:extLst>
          </p:cNvPr>
          <p:cNvSpPr>
            <a:spLocks noGrp="1"/>
          </p:cNvSpPr>
          <p:nvPr>
            <p:ph type="title"/>
          </p:nvPr>
        </p:nvSpPr>
        <p:spPr>
          <a:xfrm>
            <a:off x="585216" y="3088623"/>
            <a:ext cx="4772847" cy="443198"/>
          </a:xfrm>
        </p:spPr>
        <p:txBody>
          <a:bodyPr/>
          <a:lstStyle/>
          <a:p>
            <a:r>
              <a:rPr lang="fr-FR"/>
              <a:t>Partagez     </a:t>
            </a:r>
          </a:p>
        </p:txBody>
      </p:sp>
      <p:sp>
        <p:nvSpPr>
          <p:cNvPr id="3" name="Text Placeholder 2">
            <a:extLst>
              <a:ext uri="{FF2B5EF4-FFF2-40B4-BE49-F238E27FC236}">
                <a16:creationId xmlns:a16="http://schemas.microsoft.com/office/drawing/2014/main" id="{374C071A-4CE1-CDD4-D2DB-094F2E97F776}"/>
              </a:ext>
            </a:extLst>
          </p:cNvPr>
          <p:cNvSpPr>
            <a:spLocks noGrp="1"/>
          </p:cNvSpPr>
          <p:nvPr>
            <p:ph type="body" sz="quarter" idx="12"/>
          </p:nvPr>
        </p:nvSpPr>
        <p:spPr>
          <a:xfrm>
            <a:off x="585216" y="3977319"/>
            <a:ext cx="4772847" cy="307777"/>
          </a:xfrm>
        </p:spPr>
        <p:txBody>
          <a:bodyPr/>
          <a:lstStyle/>
          <a:p>
            <a:r>
              <a:rPr lang="fr-FR">
                <a:latin typeface="+mj-lt"/>
              </a:rPr>
              <a:t>5 minutes</a:t>
            </a:r>
          </a:p>
        </p:txBody>
      </p:sp>
      <p:sp>
        <p:nvSpPr>
          <p:cNvPr id="4" name="TextBox 3">
            <a:extLst>
              <a:ext uri="{FF2B5EF4-FFF2-40B4-BE49-F238E27FC236}">
                <a16:creationId xmlns:a16="http://schemas.microsoft.com/office/drawing/2014/main" id="{E0942287-91B9-843E-E860-D3835F2807BE}"/>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95854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171-1566-E911-7E97-EC33DBDA1AE0}"/>
              </a:ext>
            </a:extLst>
          </p:cNvPr>
          <p:cNvSpPr>
            <a:spLocks noGrp="1"/>
          </p:cNvSpPr>
          <p:nvPr>
            <p:ph type="title"/>
          </p:nvPr>
        </p:nvSpPr>
        <p:spPr>
          <a:xfrm>
            <a:off x="588263" y="457200"/>
            <a:ext cx="11018520" cy="492443"/>
          </a:xfrm>
        </p:spPr>
        <p:txBody>
          <a:bodyPr/>
          <a:lstStyle/>
          <a:p>
            <a:r>
              <a:rPr lang="fr-FR"/>
              <a:t>Unité 6 : Planifier le menu</a:t>
            </a:r>
          </a:p>
        </p:txBody>
      </p:sp>
      <p:cxnSp>
        <p:nvCxnSpPr>
          <p:cNvPr id="7" name="Straight Connector 6">
            <a:extLst>
              <a:ext uri="{FF2B5EF4-FFF2-40B4-BE49-F238E27FC236}">
                <a16:creationId xmlns:a16="http://schemas.microsoft.com/office/drawing/2014/main" id="{660BBBF4-D891-9A29-2CC5-0EE4100BE91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EED0770-D973-5550-D3F8-8167F418CC47}"/>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3002A361-5386-C417-778E-78FBC4869F54}"/>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0D5ACDE0-29A8-7DE0-A14E-57D71B66318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E2EDA565-F1B7-14BF-D9A0-695D280E6B7C}"/>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324E8DF0-8523-0B5A-DE02-CEF7772B009A}"/>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ADD97091-B519-0C2E-E8DD-88245054F4BE}"/>
              </a:ext>
              <a:ext uri="{C183D7F6-B498-43B3-948B-1728B52AA6E4}">
                <adec:decorative xmlns:adec="http://schemas.microsoft.com/office/drawing/2017/decorative" val="1"/>
              </a:ext>
            </a:extLst>
          </p:cNvPr>
          <p:cNvSpPr>
            <a:spLocks/>
          </p:cNvSpPr>
          <p:nvPr/>
        </p:nvSpPr>
        <p:spPr bwMode="auto">
          <a:xfrm>
            <a:off x="740664" y="3776612"/>
            <a:ext cx="5919216" cy="2320098"/>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5F0E37A8-A70C-ACFB-4ECC-FFDD2FFF0D12}"/>
              </a:ext>
              <a:ext uri="{C183D7F6-B498-43B3-948B-1728B52AA6E4}">
                <adec:decorative xmlns:adec="http://schemas.microsoft.com/office/drawing/2017/decorative" val="0"/>
              </a:ext>
            </a:extLst>
          </p:cNvPr>
          <p:cNvSpPr txBox="1">
            <a:spLocks/>
          </p:cNvSpPr>
          <p:nvPr/>
        </p:nvSpPr>
        <p:spPr>
          <a:xfrm>
            <a:off x="768863" y="2342725"/>
            <a:ext cx="5862816" cy="738664"/>
          </a:xfrm>
          <a:prstGeom prst="rect">
            <a:avLst/>
          </a:prstGeom>
          <a:noFill/>
        </p:spPr>
        <p:txBody>
          <a:bodyPr wrap="square" lIns="0" tIns="0" rIns="0" bIns="0">
            <a:spAutoFit/>
          </a:bodyPr>
          <a:lstStyle/>
          <a:p>
            <a:pPr defTabSz="932742">
              <a:spcAft>
                <a:spcPts val="1200"/>
              </a:spcAft>
            </a:pPr>
            <a:r>
              <a:rPr lang="fr-FR" sz="1600">
                <a:ln w="3175">
                  <a:noFill/>
                </a:ln>
                <a:gradFill flip="none" rotWithShape="1">
                  <a:gsLst>
                    <a:gs pos="0">
                      <a:schemeClr val="accent1"/>
                    </a:gs>
                    <a:gs pos="100000">
                      <a:schemeClr val="accent2"/>
                    </a:gs>
                  </a:gsLst>
                  <a:lin ang="10800000" scaled="1"/>
                  <a:tileRect/>
                </a:gradFill>
                <a:latin typeface="+mj-lt"/>
                <a:ea typeface="+mj-ea"/>
                <a:cs typeface="+mj-cs"/>
              </a:rPr>
              <a:t>Dans le cadre de cet exercice, nous allons créer des plats et des menus pour votre destination. Ils peuvent améliorer l’ambiance, le thème et l’expérience des visiteurs</a:t>
            </a:r>
          </a:p>
        </p:txBody>
      </p:sp>
      <p:sp>
        <p:nvSpPr>
          <p:cNvPr id="24" name="TextBox 23">
            <a:extLst>
              <a:ext uri="{FF2B5EF4-FFF2-40B4-BE49-F238E27FC236}">
                <a16:creationId xmlns:a16="http://schemas.microsoft.com/office/drawing/2014/main" id="{E4F500CE-4948-028E-2DC4-E1CA634D13E7}"/>
              </a:ext>
              <a:ext uri="{C183D7F6-B498-43B3-948B-1728B52AA6E4}">
                <adec:decorative xmlns:adec="http://schemas.microsoft.com/office/drawing/2017/decorative" val="0"/>
              </a:ext>
            </a:extLst>
          </p:cNvPr>
          <p:cNvSpPr txBox="1">
            <a:spLocks/>
          </p:cNvSpPr>
          <p:nvPr/>
        </p:nvSpPr>
        <p:spPr>
          <a:xfrm>
            <a:off x="768863" y="3381811"/>
            <a:ext cx="5862816" cy="246221"/>
          </a:xfrm>
          <a:prstGeom prst="rect">
            <a:avLst/>
          </a:prstGeom>
          <a:noFill/>
        </p:spPr>
        <p:txBody>
          <a:bodyPr wrap="square" lIns="0" tIns="0" rIns="0" bIns="0">
            <a:spAutoFit/>
          </a:bodyPr>
          <a:lstStyle/>
          <a:p>
            <a:pPr marL="0" indent="0">
              <a:buNone/>
            </a:pPr>
            <a:r>
              <a:rPr lang="fr-FR" sz="1600">
                <a:latin typeface="+mj-lt"/>
                <a:ea typeface="+mj-ea"/>
                <a:cs typeface="+mj-cs"/>
              </a:rPr>
              <a:t>Suivez les étapes de l’unité 6 pour concevoir votre menu</a:t>
            </a:r>
          </a:p>
        </p:txBody>
      </p:sp>
      <p:sp>
        <p:nvSpPr>
          <p:cNvPr id="15" name="TextBox 14">
            <a:extLst>
              <a:ext uri="{FF2B5EF4-FFF2-40B4-BE49-F238E27FC236}">
                <a16:creationId xmlns:a16="http://schemas.microsoft.com/office/drawing/2014/main" id="{4D0163E6-400F-4DE9-7084-931FB2A315DF}"/>
              </a:ext>
            </a:extLst>
          </p:cNvPr>
          <p:cNvSpPr txBox="1">
            <a:spLocks/>
          </p:cNvSpPr>
          <p:nvPr/>
        </p:nvSpPr>
        <p:spPr>
          <a:xfrm>
            <a:off x="885825" y="3923505"/>
            <a:ext cx="5628894" cy="2026313"/>
          </a:xfrm>
          <a:prstGeom prst="rect">
            <a:avLst/>
          </a:prstGeom>
          <a:noFill/>
        </p:spPr>
        <p:txBody>
          <a:bodyPr wrap="square" lIns="0" tIns="0" rIns="0" bIns="0" numCol="2">
            <a:noAutofit/>
          </a:bodyPr>
          <a:lstStyle/>
          <a:p>
            <a:pPr marL="279400" indent="-279400" algn="l">
              <a:spcAft>
                <a:spcPts val="1500"/>
              </a:spcAft>
              <a:buFont typeface="+mj-lt"/>
              <a:buAutoNum type="arabicPeriod"/>
            </a:pPr>
            <a:r>
              <a:rPr lang="fr-FR" sz="1600" i="0" dirty="0">
                <a:effectLst/>
              </a:rPr>
              <a:t>Trouver des idées</a:t>
            </a:r>
          </a:p>
          <a:p>
            <a:pPr marL="279400" indent="-279400" algn="l">
              <a:spcAft>
                <a:spcPts val="1500"/>
              </a:spcAft>
              <a:buFont typeface="+mj-lt"/>
              <a:buAutoNum type="arabicPeriod"/>
            </a:pPr>
            <a:r>
              <a:rPr lang="fr-FR" sz="1600" i="0" dirty="0">
                <a:effectLst/>
              </a:rPr>
              <a:t>Générer l’image</a:t>
            </a:r>
          </a:p>
          <a:p>
            <a:pPr marL="279400" indent="-279400" algn="l">
              <a:spcAft>
                <a:spcPts val="1500"/>
              </a:spcAft>
              <a:buFont typeface="+mj-lt"/>
              <a:buAutoNum type="arabicPeriod"/>
            </a:pPr>
            <a:r>
              <a:rPr lang="fr-FR" sz="1600" i="0" dirty="0">
                <a:effectLst/>
              </a:rPr>
              <a:t>Imaginer une boisson signature</a:t>
            </a:r>
          </a:p>
          <a:p>
            <a:pPr marL="279400" indent="-279400" algn="l">
              <a:spcAft>
                <a:spcPts val="1500"/>
              </a:spcAft>
              <a:buFont typeface="+mj-lt"/>
              <a:buAutoNum type="arabicPeriod"/>
            </a:pPr>
            <a:r>
              <a:rPr lang="fr-FR" sz="1600" i="0" dirty="0">
                <a:effectLst/>
              </a:rPr>
              <a:t>Brainstormer avec </a:t>
            </a:r>
            <a:br>
              <a:rPr lang="fr-FR" sz="1600" i="0" dirty="0">
                <a:effectLst/>
              </a:rPr>
            </a:br>
            <a:r>
              <a:rPr lang="fr-FR" sz="1600" i="0" dirty="0">
                <a:effectLst/>
              </a:rPr>
              <a:t>Microsoft </a:t>
            </a:r>
            <a:r>
              <a:rPr lang="fr-FR" sz="1600" i="0" dirty="0" err="1">
                <a:effectLst/>
              </a:rPr>
              <a:t>Copilot</a:t>
            </a:r>
            <a:endParaRPr lang="fr-FR" sz="1600" i="0" dirty="0">
              <a:effectLst/>
            </a:endParaRPr>
          </a:p>
          <a:p>
            <a:pPr marL="279400" indent="-279400" algn="l">
              <a:spcAft>
                <a:spcPts val="1500"/>
              </a:spcAft>
              <a:buFont typeface="+mj-lt"/>
              <a:buAutoNum type="arabicPeriod"/>
            </a:pPr>
            <a:r>
              <a:rPr lang="fr-FR" sz="1600" i="0" dirty="0">
                <a:effectLst/>
              </a:rPr>
              <a:t>Générer votre image</a:t>
            </a:r>
          </a:p>
          <a:p>
            <a:pPr marL="279400" indent="-279400" algn="l">
              <a:spcAft>
                <a:spcPts val="1500"/>
              </a:spcAft>
              <a:buFont typeface="+mj-lt"/>
              <a:buAutoNum type="arabicPeriod"/>
            </a:pPr>
            <a:r>
              <a:rPr lang="fr-FR" sz="1600" i="0" dirty="0">
                <a:effectLst/>
              </a:rPr>
              <a:t>Brainstormer sur base </a:t>
            </a:r>
            <a:br>
              <a:rPr lang="fr-FR" sz="1600" i="0" dirty="0">
                <a:effectLst/>
              </a:rPr>
            </a:br>
            <a:r>
              <a:rPr lang="fr-FR" sz="1600" i="0" dirty="0">
                <a:effectLst/>
              </a:rPr>
              <a:t>d’une référence</a:t>
            </a:r>
          </a:p>
          <a:p>
            <a:pPr marL="279400" indent="-279400" algn="l">
              <a:spcAft>
                <a:spcPts val="1500"/>
              </a:spcAft>
              <a:buFont typeface="+mj-lt"/>
              <a:buAutoNum type="arabicPeriod"/>
            </a:pPr>
            <a:r>
              <a:rPr lang="fr-FR" sz="1600" i="0" dirty="0">
                <a:effectLst/>
              </a:rPr>
              <a:t>Télécharger l’image et la coller dans votre diapositive PowerPoint intitulée « Menu »</a:t>
            </a:r>
          </a:p>
        </p:txBody>
      </p:sp>
      <p:grpSp>
        <p:nvGrpSpPr>
          <p:cNvPr id="16" name="Group 15">
            <a:extLst>
              <a:ext uri="{FF2B5EF4-FFF2-40B4-BE49-F238E27FC236}">
                <a16:creationId xmlns:a16="http://schemas.microsoft.com/office/drawing/2014/main" id="{FBBD4DBD-FFBE-1884-9ED9-E187F4EC3373}"/>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19EE1AB3-661C-112E-2EBB-7349EFB60865}"/>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58AB6F85-19DE-B883-CE03-6D4BD030D3B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06828A88-2C0A-2BDA-ECD4-097D5A38967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73D9723E-E45D-8085-EFEB-71438BEBDDC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1FEE4165-6084-B076-33AC-A0F28425F9C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523D0D8B-F346-910D-8B90-C491668B6276}"/>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5" name="Straight Connector 24">
            <a:extLst>
              <a:ext uri="{FF2B5EF4-FFF2-40B4-BE49-F238E27FC236}">
                <a16:creationId xmlns:a16="http://schemas.microsoft.com/office/drawing/2014/main" id="{5674D88D-2AC6-032B-6329-93FD38F19F04}"/>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B0B78A-C1F3-02E5-338C-CE1791620D18}"/>
              </a:ext>
              <a:ext uri="{C183D7F6-B498-43B3-948B-1728B52AA6E4}">
                <adec:decorative xmlns:adec="http://schemas.microsoft.com/office/drawing/2017/decorative" val="1"/>
              </a:ext>
            </a:extLst>
          </p:cNvPr>
          <p:cNvCxnSpPr>
            <a:cxnSpLocks/>
          </p:cNvCxnSpPr>
          <p:nvPr/>
        </p:nvCxnSpPr>
        <p:spPr>
          <a:xfrm>
            <a:off x="3510346" y="3923505"/>
            <a:ext cx="0" cy="2026313"/>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AI generated hot chocolate drink">
            <a:extLst>
              <a:ext uri="{FF2B5EF4-FFF2-40B4-BE49-F238E27FC236}">
                <a16:creationId xmlns:a16="http://schemas.microsoft.com/office/drawing/2014/main" id="{CAFFF0DA-D658-228C-769D-2B28A1491B4B}"/>
              </a:ext>
              <a:ext uri="{C183D7F6-B498-43B3-948B-1728B52AA6E4}">
                <adec:decorative xmlns:adec="http://schemas.microsoft.com/office/drawing/2017/decorative" val="0"/>
              </a:ext>
            </a:extLst>
          </p:cNvPr>
          <p:cNvPicPr>
            <a:picLocks/>
          </p:cNvPicPr>
          <p:nvPr/>
        </p:nvPicPr>
        <p:blipFill rotWithShape="1">
          <a:blip r:embed="rId3"/>
          <a:srcRect t="1583" b="1583"/>
          <a:stretch/>
        </p:blipFill>
        <p:spPr>
          <a:xfrm>
            <a:off x="7147560" y="1360868"/>
            <a:ext cx="4876800" cy="4740530"/>
          </a:xfrm>
          <a:prstGeom prst="roundRect">
            <a:avLst>
              <a:gd name="adj" fmla="val 2013"/>
            </a:avLst>
          </a:prstGeom>
          <a:solidFill>
            <a:srgbClr val="FCEDE1"/>
          </a:solidFill>
        </p:spPr>
      </p:pic>
      <p:sp>
        <p:nvSpPr>
          <p:cNvPr id="31" name="CompanyDirectory_EF0D">
            <a:extLst>
              <a:ext uri="{FF2B5EF4-FFF2-40B4-BE49-F238E27FC236}">
                <a16:creationId xmlns:a16="http://schemas.microsoft.com/office/drawing/2014/main" id="{FCE19A87-8998-8AE6-2E5D-73F30BA416F0}"/>
              </a:ext>
              <a:ext uri="{C183D7F6-B498-43B3-948B-1728B52AA6E4}">
                <adec:decorative xmlns:adec="http://schemas.microsoft.com/office/drawing/2017/decorative" val="1"/>
              </a:ext>
            </a:extLst>
          </p:cNvPr>
          <p:cNvSpPr>
            <a:spLocks noChangeAspect="1" noEditPoints="1"/>
          </p:cNvSpPr>
          <p:nvPr/>
        </p:nvSpPr>
        <p:spPr bwMode="auto">
          <a:xfrm>
            <a:off x="997949" y="1671638"/>
            <a:ext cx="278810" cy="30982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0E1B9A43-330B-3853-1C94-F1339BB433E9}"/>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2706035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3E0E-2BBB-5C60-7FB6-903D4D133D16}"/>
              </a:ext>
            </a:extLst>
          </p:cNvPr>
          <p:cNvSpPr>
            <a:spLocks noGrp="1"/>
          </p:cNvSpPr>
          <p:nvPr>
            <p:ph type="title"/>
          </p:nvPr>
        </p:nvSpPr>
        <p:spPr/>
        <p:txBody>
          <a:bodyPr/>
          <a:lstStyle/>
          <a:p>
            <a:r>
              <a:rPr lang="fr-FR"/>
              <a:t>Unité 7 : Définir l’ambiance et la musique</a:t>
            </a:r>
          </a:p>
        </p:txBody>
      </p:sp>
      <p:cxnSp>
        <p:nvCxnSpPr>
          <p:cNvPr id="10" name="Straight Connector 9">
            <a:extLst>
              <a:ext uri="{FF2B5EF4-FFF2-40B4-BE49-F238E27FC236}">
                <a16:creationId xmlns:a16="http://schemas.microsoft.com/office/drawing/2014/main" id="{8FC81869-6E72-764B-BA64-79DC652AFF33}"/>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D3A85A9-7324-EE13-632E-CC7E0A3193D6}"/>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2" name="Rounded Rectangle 24_1">
            <a:extLst>
              <a:ext uri="{FF2B5EF4-FFF2-40B4-BE49-F238E27FC236}">
                <a16:creationId xmlns:a16="http://schemas.microsoft.com/office/drawing/2014/main" id="{7D0B1CB8-DB13-694A-F338-A34C81170862}"/>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Freeform: Shape 12">
            <a:extLst>
              <a:ext uri="{FF2B5EF4-FFF2-40B4-BE49-F238E27FC236}">
                <a16:creationId xmlns:a16="http://schemas.microsoft.com/office/drawing/2014/main" id="{7A657F5D-F4EA-DF81-E461-7D3498082A93}"/>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5" name="TextBox 14">
            <a:extLst>
              <a:ext uri="{FF2B5EF4-FFF2-40B4-BE49-F238E27FC236}">
                <a16:creationId xmlns:a16="http://schemas.microsoft.com/office/drawing/2014/main" id="{9C9320D3-C756-38D4-B823-65E41DF30182}"/>
              </a:ext>
            </a:extLst>
          </p:cNvPr>
          <p:cNvSpPr txBox="1">
            <a:spLocks/>
          </p:cNvSpPr>
          <p:nvPr/>
        </p:nvSpPr>
        <p:spPr>
          <a:xfrm>
            <a:off x="768862" y="2342725"/>
            <a:ext cx="5745857" cy="861774"/>
          </a:xfrm>
          <a:prstGeom prst="rect">
            <a:avLst/>
          </a:prstGeom>
          <a:noFill/>
        </p:spPr>
        <p:txBody>
          <a:bodyPr wrap="square" lIns="0" tIns="0" rIns="0" bIns="0">
            <a:spAutoFit/>
          </a:bodyPr>
          <a:lstStyle/>
          <a:p>
            <a:pPr indent="0" defTabSz="932742">
              <a:spcAft>
                <a:spcPts val="1200"/>
              </a:spcAft>
              <a:buNone/>
            </a:pPr>
            <a:r>
              <a:rPr lang="fr-FR" sz="1400" dirty="0">
                <a:ln w="3175">
                  <a:noFill/>
                </a:ln>
                <a:gradFill flip="none" rotWithShape="1">
                  <a:gsLst>
                    <a:gs pos="0">
                      <a:schemeClr val="accent1"/>
                    </a:gs>
                    <a:gs pos="100000">
                      <a:schemeClr val="accent2"/>
                    </a:gs>
                  </a:gsLst>
                  <a:lin ang="10800000" scaled="1"/>
                  <a:tileRect/>
                </a:gradFill>
                <a:latin typeface="+mj-lt"/>
                <a:ea typeface="+mj-ea"/>
                <a:cs typeface="+mj-cs"/>
              </a:rPr>
              <a:t>Dans cet exercice, nous allons travailler sur l’ambiance et l’atmosphère de votre destination. Cela permettra d’exprimer votre thème et votre personnalité. Avec l’aide de </a:t>
            </a:r>
            <a:r>
              <a:rPr lang="fr-FR" sz="1400" dirty="0" err="1">
                <a:ln w="3175">
                  <a:noFill/>
                </a:ln>
                <a:gradFill flip="none" rotWithShape="1">
                  <a:gsLst>
                    <a:gs pos="0">
                      <a:schemeClr val="accent1"/>
                    </a:gs>
                    <a:gs pos="100000">
                      <a:schemeClr val="accent2"/>
                    </a:gs>
                  </a:gsLst>
                  <a:lin ang="10800000" scaled="1"/>
                  <a:tileRect/>
                </a:gradFill>
                <a:latin typeface="+mj-lt"/>
                <a:ea typeface="+mj-ea"/>
                <a:cs typeface="+mj-cs"/>
              </a:rPr>
              <a:t>Copilot</a:t>
            </a:r>
            <a:r>
              <a:rPr lang="fr-FR" sz="1400" dirty="0">
                <a:ln w="3175">
                  <a:noFill/>
                </a:ln>
                <a:gradFill flip="none" rotWithShape="1">
                  <a:gsLst>
                    <a:gs pos="0">
                      <a:schemeClr val="accent1"/>
                    </a:gs>
                    <a:gs pos="100000">
                      <a:schemeClr val="accent2"/>
                    </a:gs>
                  </a:gsLst>
                  <a:lin ang="10800000" scaled="1"/>
                  <a:tileRect/>
                </a:gradFill>
                <a:latin typeface="+mj-lt"/>
                <a:ea typeface="+mj-ea"/>
                <a:cs typeface="+mj-cs"/>
              </a:rPr>
              <a:t>, vous créerez une liste de morceaux qui correspondent à l’ambiance musicale souhaitée.</a:t>
            </a:r>
          </a:p>
        </p:txBody>
      </p:sp>
      <p:sp>
        <p:nvSpPr>
          <p:cNvPr id="16" name="Freeform: Shape 15">
            <a:extLst>
              <a:ext uri="{FF2B5EF4-FFF2-40B4-BE49-F238E27FC236}">
                <a16:creationId xmlns:a16="http://schemas.microsoft.com/office/drawing/2014/main" id="{27F30AC2-5C8B-0C1E-4B35-D22B10B8D020}"/>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7" name="Picture 16">
            <a:extLst>
              <a:ext uri="{FF2B5EF4-FFF2-40B4-BE49-F238E27FC236}">
                <a16:creationId xmlns:a16="http://schemas.microsoft.com/office/drawing/2014/main" id="{F56D4095-5F21-F431-FF87-3C38482DC84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8" name="Rectangle: Rounded Corners 17">
            <a:extLst>
              <a:ext uri="{FF2B5EF4-FFF2-40B4-BE49-F238E27FC236}">
                <a16:creationId xmlns:a16="http://schemas.microsoft.com/office/drawing/2014/main" id="{5E7FB950-DFC3-E7D8-677F-231201B94639}"/>
              </a:ext>
              <a:ext uri="{C183D7F6-B498-43B3-948B-1728B52AA6E4}">
                <adec:decorative xmlns:adec="http://schemas.microsoft.com/office/drawing/2017/decorative" val="1"/>
              </a:ext>
            </a:extLst>
          </p:cNvPr>
          <p:cNvSpPr>
            <a:spLocks/>
          </p:cNvSpPr>
          <p:nvPr/>
        </p:nvSpPr>
        <p:spPr bwMode="auto">
          <a:xfrm>
            <a:off x="740664" y="3489718"/>
            <a:ext cx="5919216" cy="2606992"/>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3FD55728-22D0-F62C-F175-044B4A03A27B}"/>
              </a:ext>
            </a:extLst>
          </p:cNvPr>
          <p:cNvSpPr txBox="1">
            <a:spLocks/>
          </p:cNvSpPr>
          <p:nvPr/>
        </p:nvSpPr>
        <p:spPr>
          <a:xfrm>
            <a:off x="885825" y="3603144"/>
            <a:ext cx="5628894" cy="1918474"/>
          </a:xfrm>
          <a:prstGeom prst="rect">
            <a:avLst/>
          </a:prstGeom>
          <a:noFill/>
        </p:spPr>
        <p:txBody>
          <a:bodyPr wrap="square" lIns="0" tIns="0" rIns="0" bIns="0">
            <a:spAutoFit/>
          </a:bodyPr>
          <a:lstStyle/>
          <a:p>
            <a:pPr marL="412750" indent="-279400">
              <a:spcAft>
                <a:spcPts val="800"/>
              </a:spcAft>
              <a:buFont typeface="+mj-lt"/>
              <a:buAutoNum type="arabicPeriod"/>
            </a:pPr>
            <a:r>
              <a:rPr lang="fr-FR" sz="1400" dirty="0"/>
              <a:t>Trouver des idées</a:t>
            </a:r>
          </a:p>
          <a:p>
            <a:pPr marL="412750" indent="-279400">
              <a:spcAft>
                <a:spcPts val="800"/>
              </a:spcAft>
              <a:buFont typeface="+mj-lt"/>
              <a:buAutoNum type="arabicPeriod"/>
            </a:pPr>
            <a:r>
              <a:rPr lang="fr-FR" sz="1400" dirty="0"/>
              <a:t>Copiez l’exemple de requête dans la conversation instantanée</a:t>
            </a:r>
          </a:p>
          <a:p>
            <a:pPr marL="412750" indent="-279400">
              <a:spcAft>
                <a:spcPts val="800"/>
              </a:spcAft>
              <a:buFont typeface="+mj-lt"/>
              <a:buAutoNum type="arabicPeriod"/>
            </a:pPr>
            <a:r>
              <a:rPr lang="fr-FR" sz="1400" dirty="0"/>
              <a:t>Examinez la réponse et modifiez-la si nécessaire, jusqu’à ce que vous soyez satisfait</a:t>
            </a:r>
          </a:p>
          <a:p>
            <a:pPr marL="412750" indent="-279400">
              <a:spcAft>
                <a:spcPts val="800"/>
              </a:spcAft>
              <a:buFont typeface="+mj-lt"/>
              <a:buAutoNum type="arabicPeriod"/>
            </a:pPr>
            <a:r>
              <a:rPr lang="fr-FR" sz="1400" dirty="0"/>
              <a:t>Faites une capture d’écran (Windows, </a:t>
            </a:r>
            <a:r>
              <a:rPr lang="fr-FR" sz="1400" dirty="0" err="1"/>
              <a:t>Shirt</a:t>
            </a:r>
            <a:r>
              <a:rPr lang="fr-FR" sz="1400" dirty="0"/>
              <a:t>, S) et copiez l’image.</a:t>
            </a:r>
          </a:p>
          <a:p>
            <a:pPr marL="412750" indent="-279400">
              <a:spcAft>
                <a:spcPts val="800"/>
              </a:spcAft>
              <a:buFont typeface="+mj-lt"/>
              <a:buAutoNum type="arabicPeriod"/>
            </a:pPr>
            <a:r>
              <a:rPr lang="fr-FR" sz="1400" dirty="0"/>
              <a:t>Collez l’image dans votre PowerPoint sur la diapositive intitulée « Ambiance et musique ».</a:t>
            </a:r>
          </a:p>
        </p:txBody>
      </p:sp>
      <p:pic>
        <p:nvPicPr>
          <p:cNvPr id="6" name="Picture 5">
            <a:extLst>
              <a:ext uri="{FF2B5EF4-FFF2-40B4-BE49-F238E27FC236}">
                <a16:creationId xmlns:a16="http://schemas.microsoft.com/office/drawing/2014/main" id="{EC1F446E-1652-61BF-CC3E-41669346B367}"/>
              </a:ext>
              <a:ext uri="{C183D7F6-B498-43B3-948B-1728B52AA6E4}">
                <adec:decorative xmlns:adec="http://schemas.microsoft.com/office/drawing/2017/decorative" val="0"/>
              </a:ext>
            </a:extLst>
          </p:cNvPr>
          <p:cNvPicPr>
            <a:picLocks/>
          </p:cNvPicPr>
          <p:nvPr/>
        </p:nvPicPr>
        <p:blipFill>
          <a:blip r:embed="rId3"/>
          <a:srcRect l="-277" t="-26537" r="-277" b="-20246"/>
          <a:stretch/>
        </p:blipFill>
        <p:spPr>
          <a:xfrm>
            <a:off x="7133046" y="1360868"/>
            <a:ext cx="4876800" cy="4740530"/>
          </a:xfrm>
          <a:prstGeom prst="roundRect">
            <a:avLst>
              <a:gd name="adj" fmla="val 2013"/>
            </a:avLst>
          </a:prstGeom>
          <a:solidFill>
            <a:srgbClr val="FCEDE1"/>
          </a:solidFill>
        </p:spPr>
      </p:pic>
      <p:grpSp>
        <p:nvGrpSpPr>
          <p:cNvPr id="20" name="Group 19">
            <a:extLst>
              <a:ext uri="{FF2B5EF4-FFF2-40B4-BE49-F238E27FC236}">
                <a16:creationId xmlns:a16="http://schemas.microsoft.com/office/drawing/2014/main" id="{43CF9634-9424-53FB-7FE5-9BA0A97631C4}"/>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21" name="Group 20">
              <a:extLst>
                <a:ext uri="{FF2B5EF4-FFF2-40B4-BE49-F238E27FC236}">
                  <a16:creationId xmlns:a16="http://schemas.microsoft.com/office/drawing/2014/main" id="{A8D7DE6E-482D-7901-066C-19DA4264995D}"/>
                </a:ext>
              </a:extLst>
            </p:cNvPr>
            <p:cNvGrpSpPr/>
            <p:nvPr/>
          </p:nvGrpSpPr>
          <p:grpSpPr>
            <a:xfrm>
              <a:off x="547424" y="4293480"/>
              <a:ext cx="640026" cy="657416"/>
              <a:chOff x="987658" y="5065483"/>
              <a:chExt cx="1169054" cy="1200820"/>
            </a:xfrm>
          </p:grpSpPr>
          <p:grpSp>
            <p:nvGrpSpPr>
              <p:cNvPr id="23" name="Group 22">
                <a:extLst>
                  <a:ext uri="{FF2B5EF4-FFF2-40B4-BE49-F238E27FC236}">
                    <a16:creationId xmlns:a16="http://schemas.microsoft.com/office/drawing/2014/main" id="{86EFF133-699D-0F52-AD25-3EE6C3C8EE32}"/>
                  </a:ext>
                </a:extLst>
              </p:cNvPr>
              <p:cNvGrpSpPr/>
              <p:nvPr/>
            </p:nvGrpSpPr>
            <p:grpSpPr>
              <a:xfrm>
                <a:off x="987658" y="5065483"/>
                <a:ext cx="1169054" cy="1200820"/>
                <a:chOff x="6349393" y="1711575"/>
                <a:chExt cx="5590022" cy="5674618"/>
              </a:xfrm>
            </p:grpSpPr>
            <p:sp>
              <p:nvSpPr>
                <p:cNvPr id="26" name="Rounded Rectangle 3_1">
                  <a:extLst>
                    <a:ext uri="{FF2B5EF4-FFF2-40B4-BE49-F238E27FC236}">
                      <a16:creationId xmlns:a16="http://schemas.microsoft.com/office/drawing/2014/main" id="{B2CC7711-B96A-C150-B22B-C1CB4895BDB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3_1">
                  <a:extLst>
                    <a:ext uri="{FF2B5EF4-FFF2-40B4-BE49-F238E27FC236}">
                      <a16:creationId xmlns:a16="http://schemas.microsoft.com/office/drawing/2014/main" id="{B1FC1060-E312-DF7B-5BB7-60401B9478D4}"/>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4" name="Rounded Rectangle 3_1">
                <a:extLst>
                  <a:ext uri="{FF2B5EF4-FFF2-40B4-BE49-F238E27FC236}">
                    <a16:creationId xmlns:a16="http://schemas.microsoft.com/office/drawing/2014/main" id="{7DCDF4FC-6E34-4163-F568-E1F96B58C7B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5" name="Rounded Rectangle 24_1">
                <a:extLst>
                  <a:ext uri="{FF2B5EF4-FFF2-40B4-BE49-F238E27FC236}">
                    <a16:creationId xmlns:a16="http://schemas.microsoft.com/office/drawing/2014/main" id="{9AFA995B-AA71-0D1E-552E-1315F999DF52}"/>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F5C535FA-FD9E-DEDC-9714-2D350360991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28" name="CRMArticles_EFF5">
            <a:extLst>
              <a:ext uri="{FF2B5EF4-FFF2-40B4-BE49-F238E27FC236}">
                <a16:creationId xmlns:a16="http://schemas.microsoft.com/office/drawing/2014/main" id="{73442CDA-E552-A16D-18C6-35A670292DC4}"/>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A87518DB-21CE-5CFD-01A2-D4170CADD22A}"/>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9727404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1AD7F1D-EB33-3D3B-9BDD-FF08A1E9AE63}"/>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2" name="Picture 11">
              <a:extLst>
                <a:ext uri="{FF2B5EF4-FFF2-40B4-BE49-F238E27FC236}">
                  <a16:creationId xmlns:a16="http://schemas.microsoft.com/office/drawing/2014/main" id="{62848F2F-435C-E89B-09F2-F094B75A2F4C}"/>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3" name="Straight Connector 12">
              <a:extLst>
                <a:ext uri="{FF2B5EF4-FFF2-40B4-BE49-F238E27FC236}">
                  <a16:creationId xmlns:a16="http://schemas.microsoft.com/office/drawing/2014/main" id="{6A592B8F-42D9-FFF9-4475-F96FEE2E205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C3DDCB-B256-BCF6-7626-1B5CE42F5EA6}"/>
              </a:ext>
            </a:extLst>
          </p:cNvPr>
          <p:cNvSpPr>
            <a:spLocks noGrp="1"/>
          </p:cNvSpPr>
          <p:nvPr>
            <p:ph type="title"/>
          </p:nvPr>
        </p:nvSpPr>
        <p:spPr>
          <a:xfrm>
            <a:off x="588263" y="233910"/>
            <a:ext cx="11018520" cy="861774"/>
          </a:xfrm>
        </p:spPr>
        <p:txBody>
          <a:bodyPr/>
          <a:lstStyle/>
          <a:p>
            <a:r>
              <a:rPr lang="fr-FR" sz="2800" dirty="0"/>
              <a:t>Unité 8 : Créer du matériel de promotion </a:t>
            </a:r>
            <a:br>
              <a:rPr lang="fr-FR" sz="2800" dirty="0"/>
            </a:br>
            <a:r>
              <a:rPr lang="fr-FR" sz="2800" dirty="0"/>
              <a:t>de la marque</a:t>
            </a:r>
          </a:p>
        </p:txBody>
      </p:sp>
      <p:sp>
        <p:nvSpPr>
          <p:cNvPr id="14" name="Rounded Rectangle 24_1">
            <a:extLst>
              <a:ext uri="{FF2B5EF4-FFF2-40B4-BE49-F238E27FC236}">
                <a16:creationId xmlns:a16="http://schemas.microsoft.com/office/drawing/2014/main" id="{3E7D482C-187F-ABB6-4039-6A03AD71A1BA}"/>
              </a:ext>
              <a:ext uri="{C183D7F6-B498-43B3-948B-1728B52AA6E4}">
                <adec:decorative xmlns:adec="http://schemas.microsoft.com/office/drawing/2017/decorative" val="1"/>
              </a:ext>
            </a:extLst>
          </p:cNvPr>
          <p:cNvSpPr>
            <a:spLocks/>
          </p:cNvSpPr>
          <p:nvPr/>
        </p:nvSpPr>
        <p:spPr bwMode="auto">
          <a:xfrm>
            <a:off x="588963" y="1193799"/>
            <a:ext cx="11017250" cy="5075239"/>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5" name="Rounded Rectangle 24_1">
            <a:extLst>
              <a:ext uri="{FF2B5EF4-FFF2-40B4-BE49-F238E27FC236}">
                <a16:creationId xmlns:a16="http://schemas.microsoft.com/office/drawing/2014/main" id="{8F73A2DF-DEC5-575E-C30B-993E2F99CFB9}"/>
              </a:ext>
              <a:ext uri="{C183D7F6-B498-43B3-948B-1728B52AA6E4}">
                <adec:decorative xmlns:adec="http://schemas.microsoft.com/office/drawing/2017/decorative" val="1"/>
              </a:ext>
            </a:extLst>
          </p:cNvPr>
          <p:cNvSpPr>
            <a:spLocks/>
          </p:cNvSpPr>
          <p:nvPr/>
        </p:nvSpPr>
        <p:spPr bwMode="auto">
          <a:xfrm>
            <a:off x="744410" y="1352552"/>
            <a:ext cx="10706354" cy="1586058"/>
          </a:xfrm>
          <a:prstGeom prst="roundRect">
            <a:avLst>
              <a:gd name="adj" fmla="val 11799"/>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6" name="Rounded Rectangle 3_1_1_1">
            <a:extLst>
              <a:ext uri="{FF2B5EF4-FFF2-40B4-BE49-F238E27FC236}">
                <a16:creationId xmlns:a16="http://schemas.microsoft.com/office/drawing/2014/main" id="{B9A49F5B-7B3D-FD08-6E61-33F8976EE5B4}"/>
              </a:ext>
            </a:extLst>
          </p:cNvPr>
          <p:cNvSpPr>
            <a:spLocks/>
          </p:cNvSpPr>
          <p:nvPr/>
        </p:nvSpPr>
        <p:spPr>
          <a:xfrm>
            <a:off x="881570" y="1489712"/>
            <a:ext cx="10432034" cy="1311738"/>
          </a:xfrm>
          <a:prstGeom prst="roundRect">
            <a:avLst>
              <a:gd name="adj" fmla="val 10370"/>
            </a:avLst>
          </a:prstGeom>
          <a:gradFill flip="none" rotWithShape="1">
            <a:gsLst>
              <a:gs pos="50000">
                <a:schemeClr val="accent1">
                  <a:alpha val="10000"/>
                </a:schemeClr>
              </a:gs>
              <a:gs pos="100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ts val="400"/>
              </a:spcAft>
              <a:defRPr/>
            </a:pPr>
            <a:r>
              <a:rPr lang="fr-FR" sz="1800" dirty="0">
                <a:solidFill>
                  <a:schemeClr val="tx1"/>
                </a:solidFill>
              </a:rPr>
              <a:t>Pour cet exercice, nous allons nous concentrer sur le dernier aspect de notre destination, </a:t>
            </a:r>
            <a:br>
              <a:rPr lang="fr-FR" sz="1800" dirty="0">
                <a:solidFill>
                  <a:schemeClr val="tx1"/>
                </a:solidFill>
              </a:rPr>
            </a:br>
            <a:r>
              <a:rPr lang="fr-FR" sz="1800" dirty="0">
                <a:solidFill>
                  <a:schemeClr val="tx1"/>
                </a:solidFill>
              </a:rPr>
              <a:t>à savoir la création de matériel de promotion de la marque. Nous allons créer un nom </a:t>
            </a:r>
            <a:br>
              <a:rPr lang="fr-FR" sz="1800" dirty="0">
                <a:solidFill>
                  <a:schemeClr val="tx1"/>
                </a:solidFill>
              </a:rPr>
            </a:br>
            <a:r>
              <a:rPr lang="fr-FR" sz="1800" dirty="0">
                <a:solidFill>
                  <a:schemeClr val="tx1"/>
                </a:solidFill>
              </a:rPr>
              <a:t>accrocheur pour votre destination et une brève description qui en capture l’essence</a:t>
            </a:r>
          </a:p>
        </p:txBody>
      </p:sp>
      <p:sp>
        <p:nvSpPr>
          <p:cNvPr id="41" name="TextBox 40">
            <a:extLst>
              <a:ext uri="{FF2B5EF4-FFF2-40B4-BE49-F238E27FC236}">
                <a16:creationId xmlns:a16="http://schemas.microsoft.com/office/drawing/2014/main" id="{63D1A233-466B-68EB-799B-BD17DBE77717}"/>
              </a:ext>
              <a:ext uri="{C183D7F6-B498-43B3-948B-1728B52AA6E4}">
                <adec:decorative xmlns:adec="http://schemas.microsoft.com/office/drawing/2017/decorative" val="1"/>
              </a:ext>
            </a:extLst>
          </p:cNvPr>
          <p:cNvSpPr txBox="1">
            <a:spLocks/>
          </p:cNvSpPr>
          <p:nvPr/>
        </p:nvSpPr>
        <p:spPr>
          <a:xfrm>
            <a:off x="744410" y="3075770"/>
            <a:ext cx="10706355" cy="3056108"/>
          </a:xfrm>
          <a:prstGeom prst="roundRect">
            <a:avLst>
              <a:gd name="adj" fmla="val 4312"/>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defPPr>
              <a:defRPr lang="en-US"/>
            </a:defPPr>
            <a:lvl1pPr defTabSz="951121">
              <a:spcAft>
                <a:spcPts val="600"/>
              </a:spcAft>
              <a:buSzPct val="90000"/>
              <a:defRPr sz="1400">
                <a:solidFill>
                  <a:srgbClr val="FF5C39"/>
                </a:solidFill>
                <a:latin typeface="Segoe UI Semibold"/>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endParaRPr lang="en-US"/>
          </a:p>
        </p:txBody>
      </p:sp>
      <p:sp>
        <p:nvSpPr>
          <p:cNvPr id="84" name="Rectangle: Rounded Corners 83">
            <a:extLst>
              <a:ext uri="{FF2B5EF4-FFF2-40B4-BE49-F238E27FC236}">
                <a16:creationId xmlns:a16="http://schemas.microsoft.com/office/drawing/2014/main" id="{DE621A14-4A0D-615F-4A0B-F2B5E5D1F61E}"/>
              </a:ext>
            </a:extLst>
          </p:cNvPr>
          <p:cNvSpPr>
            <a:spLocks/>
          </p:cNvSpPr>
          <p:nvPr/>
        </p:nvSpPr>
        <p:spPr bwMode="auto">
          <a:xfrm>
            <a:off x="894688"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fr-FR" sz="1800" dirty="0">
                <a:solidFill>
                  <a:schemeClr val="tx1"/>
                </a:solidFill>
              </a:rPr>
              <a:t>Brainstormer avec </a:t>
            </a:r>
            <a:br>
              <a:rPr lang="fr-FR" sz="1800" dirty="0">
                <a:solidFill>
                  <a:schemeClr val="tx1"/>
                </a:solidFill>
              </a:rPr>
            </a:br>
            <a:r>
              <a:rPr lang="fr-FR" sz="1800" dirty="0">
                <a:solidFill>
                  <a:schemeClr val="tx1"/>
                </a:solidFill>
              </a:rPr>
              <a:t>Microsoft </a:t>
            </a:r>
            <a:r>
              <a:rPr lang="fr-FR" sz="1800" dirty="0" err="1">
                <a:solidFill>
                  <a:schemeClr val="tx1"/>
                </a:solidFill>
              </a:rPr>
              <a:t>Copilot</a:t>
            </a:r>
            <a:endParaRPr lang="fr-FR" sz="1800" dirty="0">
              <a:solidFill>
                <a:schemeClr val="tx1"/>
              </a:solidFill>
            </a:endParaRPr>
          </a:p>
        </p:txBody>
      </p:sp>
      <p:sp>
        <p:nvSpPr>
          <p:cNvPr id="85" name="Rectangle: Rounded Corners 84">
            <a:extLst>
              <a:ext uri="{FF2B5EF4-FFF2-40B4-BE49-F238E27FC236}">
                <a16:creationId xmlns:a16="http://schemas.microsoft.com/office/drawing/2014/main" id="{2169FF6A-7A4D-92D2-0042-A982BAEB8AAB}"/>
              </a:ext>
            </a:extLst>
          </p:cNvPr>
          <p:cNvSpPr>
            <a:spLocks/>
          </p:cNvSpPr>
          <p:nvPr/>
        </p:nvSpPr>
        <p:spPr bwMode="auto">
          <a:xfrm>
            <a:off x="4428100"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fr-FR" sz="1800">
                <a:solidFill>
                  <a:schemeClr val="tx1"/>
                </a:solidFill>
              </a:rPr>
              <a:t>Rédiger un texte avec Copilot</a:t>
            </a:r>
          </a:p>
        </p:txBody>
      </p:sp>
      <p:sp>
        <p:nvSpPr>
          <p:cNvPr id="86" name="Rectangle: Rounded Corners 85">
            <a:extLst>
              <a:ext uri="{FF2B5EF4-FFF2-40B4-BE49-F238E27FC236}">
                <a16:creationId xmlns:a16="http://schemas.microsoft.com/office/drawing/2014/main" id="{76BB8070-5EE2-70FB-BEBC-2EB459104886}"/>
              </a:ext>
            </a:extLst>
          </p:cNvPr>
          <p:cNvSpPr>
            <a:spLocks/>
          </p:cNvSpPr>
          <p:nvPr/>
        </p:nvSpPr>
        <p:spPr bwMode="auto">
          <a:xfrm>
            <a:off x="7961511"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594360" rIns="91440" bIns="45720" rtlCol="0" anchor="t"/>
          <a:lstStyle/>
          <a:p>
            <a:pPr algn="ctr" defTabSz="951121">
              <a:spcAft>
                <a:spcPts val="600"/>
              </a:spcAft>
              <a:buSzPct val="90000"/>
            </a:pPr>
            <a:r>
              <a:rPr lang="fr-FR" sz="1800" dirty="0">
                <a:solidFill>
                  <a:schemeClr val="tx1"/>
                </a:solidFill>
              </a:rPr>
              <a:t>Copier et coller votre </a:t>
            </a:r>
            <a:br>
              <a:rPr lang="fr-FR" sz="1800" dirty="0">
                <a:solidFill>
                  <a:schemeClr val="tx1"/>
                </a:solidFill>
              </a:rPr>
            </a:br>
            <a:r>
              <a:rPr lang="fr-FR" sz="1800" dirty="0">
                <a:solidFill>
                  <a:schemeClr val="tx1"/>
                </a:solidFill>
              </a:rPr>
              <a:t>matériel de marque dans </a:t>
            </a:r>
            <a:br>
              <a:rPr lang="fr-FR" sz="1800" dirty="0">
                <a:solidFill>
                  <a:schemeClr val="tx1"/>
                </a:solidFill>
              </a:rPr>
            </a:br>
            <a:r>
              <a:rPr lang="fr-FR" sz="1800" dirty="0">
                <a:solidFill>
                  <a:schemeClr val="tx1"/>
                </a:solidFill>
              </a:rPr>
              <a:t>votre PowerPoint</a:t>
            </a:r>
          </a:p>
        </p:txBody>
      </p:sp>
      <p:grpSp>
        <p:nvGrpSpPr>
          <p:cNvPr id="87" name="Group 86">
            <a:extLst>
              <a:ext uri="{FF2B5EF4-FFF2-40B4-BE49-F238E27FC236}">
                <a16:creationId xmlns:a16="http://schemas.microsoft.com/office/drawing/2014/main" id="{347136D4-E3DA-D0C3-3F14-381005FB5306}"/>
              </a:ext>
              <a:ext uri="{C183D7F6-B498-43B3-948B-1728B52AA6E4}">
                <adec:decorative xmlns:adec="http://schemas.microsoft.com/office/drawing/2017/decorative" val="1"/>
              </a:ext>
            </a:extLst>
          </p:cNvPr>
          <p:cNvGrpSpPr>
            <a:grpSpLocks/>
          </p:cNvGrpSpPr>
          <p:nvPr/>
        </p:nvGrpSpPr>
        <p:grpSpPr>
          <a:xfrm>
            <a:off x="2241762" y="3533770"/>
            <a:ext cx="640080" cy="640080"/>
            <a:chOff x="547424" y="4293480"/>
            <a:chExt cx="640026" cy="657416"/>
          </a:xfrm>
        </p:grpSpPr>
        <p:grpSp>
          <p:nvGrpSpPr>
            <p:cNvPr id="88" name="Group 87">
              <a:extLst>
                <a:ext uri="{FF2B5EF4-FFF2-40B4-BE49-F238E27FC236}">
                  <a16:creationId xmlns:a16="http://schemas.microsoft.com/office/drawing/2014/main" id="{4B868156-7305-4E66-B3E4-B2A3270CBEB2}"/>
                </a:ext>
              </a:extLst>
            </p:cNvPr>
            <p:cNvGrpSpPr/>
            <p:nvPr/>
          </p:nvGrpSpPr>
          <p:grpSpPr>
            <a:xfrm>
              <a:off x="547424" y="4293480"/>
              <a:ext cx="640026" cy="657416"/>
              <a:chOff x="987658" y="5065483"/>
              <a:chExt cx="1169054" cy="1200820"/>
            </a:xfrm>
          </p:grpSpPr>
          <p:grpSp>
            <p:nvGrpSpPr>
              <p:cNvPr id="90" name="Group 89">
                <a:extLst>
                  <a:ext uri="{FF2B5EF4-FFF2-40B4-BE49-F238E27FC236}">
                    <a16:creationId xmlns:a16="http://schemas.microsoft.com/office/drawing/2014/main" id="{8BDB1CFC-1CA7-D2BA-500F-3724DB198099}"/>
                  </a:ext>
                </a:extLst>
              </p:cNvPr>
              <p:cNvGrpSpPr/>
              <p:nvPr/>
            </p:nvGrpSpPr>
            <p:grpSpPr>
              <a:xfrm>
                <a:off x="987658" y="5065483"/>
                <a:ext cx="1169054" cy="1200820"/>
                <a:chOff x="6349393" y="1711575"/>
                <a:chExt cx="5590022" cy="5674618"/>
              </a:xfrm>
            </p:grpSpPr>
            <p:sp>
              <p:nvSpPr>
                <p:cNvPr id="93" name="Rounded Rectangle 3_1">
                  <a:extLst>
                    <a:ext uri="{FF2B5EF4-FFF2-40B4-BE49-F238E27FC236}">
                      <a16:creationId xmlns:a16="http://schemas.microsoft.com/office/drawing/2014/main" id="{5768AA91-C11E-DD87-075D-1B6AE4E2488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4" name="Rounded Rectangle 3_1">
                  <a:extLst>
                    <a:ext uri="{FF2B5EF4-FFF2-40B4-BE49-F238E27FC236}">
                      <a16:creationId xmlns:a16="http://schemas.microsoft.com/office/drawing/2014/main" id="{3E0E21E5-4A37-AD09-EF07-1A6E6B41FC7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1" name="Rounded Rectangle 3_1">
                <a:extLst>
                  <a:ext uri="{FF2B5EF4-FFF2-40B4-BE49-F238E27FC236}">
                    <a16:creationId xmlns:a16="http://schemas.microsoft.com/office/drawing/2014/main" id="{C72724B8-6459-6784-1B4A-04161246287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2" name="Rounded Rectangle 24_1">
                <a:extLst>
                  <a:ext uri="{FF2B5EF4-FFF2-40B4-BE49-F238E27FC236}">
                    <a16:creationId xmlns:a16="http://schemas.microsoft.com/office/drawing/2014/main" id="{D52E21C5-C3E5-2C57-C376-29AB3EE74D6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9" name="Oval 88">
              <a:extLst>
                <a:ext uri="{FF2B5EF4-FFF2-40B4-BE49-F238E27FC236}">
                  <a16:creationId xmlns:a16="http://schemas.microsoft.com/office/drawing/2014/main" id="{E2BF46A2-D330-3FBE-BB04-2A0A8C2253D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i="0" u="none" strike="noStrike" cap="none" normalizeH="0" baseline="0" noProof="0">
                  <a:ln>
                    <a:noFill/>
                  </a:ln>
                  <a:solidFill>
                    <a:srgbClr val="C73ECC"/>
                  </a:solidFill>
                  <a:effectLst/>
                  <a:uLnTx/>
                  <a:uFillTx/>
                  <a:latin typeface="+mj-lt"/>
                  <a:ea typeface="+mj-ea"/>
                  <a:cs typeface="+mj-cs"/>
                </a:rPr>
                <a:t>1</a:t>
              </a:r>
            </a:p>
          </p:txBody>
        </p:sp>
      </p:grpSp>
      <p:grpSp>
        <p:nvGrpSpPr>
          <p:cNvPr id="95" name="Group 94">
            <a:extLst>
              <a:ext uri="{FF2B5EF4-FFF2-40B4-BE49-F238E27FC236}">
                <a16:creationId xmlns:a16="http://schemas.microsoft.com/office/drawing/2014/main" id="{7CE920B4-667D-2864-3874-13A108DB0C0B}"/>
              </a:ext>
              <a:ext uri="{C183D7F6-B498-43B3-948B-1728B52AA6E4}">
                <adec:decorative xmlns:adec="http://schemas.microsoft.com/office/drawing/2017/decorative" val="1"/>
              </a:ext>
            </a:extLst>
          </p:cNvPr>
          <p:cNvGrpSpPr>
            <a:grpSpLocks/>
          </p:cNvGrpSpPr>
          <p:nvPr/>
        </p:nvGrpSpPr>
        <p:grpSpPr>
          <a:xfrm>
            <a:off x="5775960" y="3533770"/>
            <a:ext cx="640080" cy="640080"/>
            <a:chOff x="547424" y="4293480"/>
            <a:chExt cx="640026" cy="657416"/>
          </a:xfrm>
        </p:grpSpPr>
        <p:grpSp>
          <p:nvGrpSpPr>
            <p:cNvPr id="96" name="Group 95">
              <a:extLst>
                <a:ext uri="{FF2B5EF4-FFF2-40B4-BE49-F238E27FC236}">
                  <a16:creationId xmlns:a16="http://schemas.microsoft.com/office/drawing/2014/main" id="{67F6A501-DE80-ECD3-D15C-2D65A13B5438}"/>
                </a:ext>
              </a:extLst>
            </p:cNvPr>
            <p:cNvGrpSpPr/>
            <p:nvPr/>
          </p:nvGrpSpPr>
          <p:grpSpPr>
            <a:xfrm>
              <a:off x="547424" y="4293480"/>
              <a:ext cx="640026" cy="657416"/>
              <a:chOff x="987658" y="5065483"/>
              <a:chExt cx="1169054" cy="1200820"/>
            </a:xfrm>
          </p:grpSpPr>
          <p:grpSp>
            <p:nvGrpSpPr>
              <p:cNvPr id="98" name="Group 97">
                <a:extLst>
                  <a:ext uri="{FF2B5EF4-FFF2-40B4-BE49-F238E27FC236}">
                    <a16:creationId xmlns:a16="http://schemas.microsoft.com/office/drawing/2014/main" id="{4D375034-00E4-CDE3-AAA3-95F1238C4DCB}"/>
                  </a:ext>
                </a:extLst>
              </p:cNvPr>
              <p:cNvGrpSpPr/>
              <p:nvPr/>
            </p:nvGrpSpPr>
            <p:grpSpPr>
              <a:xfrm>
                <a:off x="987658" y="5065483"/>
                <a:ext cx="1169054" cy="1200820"/>
                <a:chOff x="6349393" y="1711575"/>
                <a:chExt cx="5590022" cy="5674618"/>
              </a:xfrm>
            </p:grpSpPr>
            <p:sp>
              <p:nvSpPr>
                <p:cNvPr id="101" name="Rounded Rectangle 3_1">
                  <a:extLst>
                    <a:ext uri="{FF2B5EF4-FFF2-40B4-BE49-F238E27FC236}">
                      <a16:creationId xmlns:a16="http://schemas.microsoft.com/office/drawing/2014/main" id="{C7B2135C-EF49-2118-59D0-D9598324E03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2" name="Rounded Rectangle 3_1">
                  <a:extLst>
                    <a:ext uri="{FF2B5EF4-FFF2-40B4-BE49-F238E27FC236}">
                      <a16:creationId xmlns:a16="http://schemas.microsoft.com/office/drawing/2014/main" id="{047F5772-47AA-4D9C-B540-B50A7673BE3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9" name="Rounded Rectangle 3_1">
                <a:extLst>
                  <a:ext uri="{FF2B5EF4-FFF2-40B4-BE49-F238E27FC236}">
                    <a16:creationId xmlns:a16="http://schemas.microsoft.com/office/drawing/2014/main" id="{792DB393-026C-BA2E-016F-C95AD824541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0" name="Rounded Rectangle 24_1">
                <a:extLst>
                  <a:ext uri="{FF2B5EF4-FFF2-40B4-BE49-F238E27FC236}">
                    <a16:creationId xmlns:a16="http://schemas.microsoft.com/office/drawing/2014/main" id="{4F4E6D0F-2293-A99D-DE6E-295B8BA3976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97" name="Oval 96">
              <a:extLst>
                <a:ext uri="{FF2B5EF4-FFF2-40B4-BE49-F238E27FC236}">
                  <a16:creationId xmlns:a16="http://schemas.microsoft.com/office/drawing/2014/main" id="{48ACAAA6-123F-9377-0425-A0D99F3C8C2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i="0" u="none" strike="noStrike" cap="none" normalizeH="0" baseline="0" noProof="0">
                  <a:ln>
                    <a:noFill/>
                  </a:ln>
                  <a:solidFill>
                    <a:srgbClr val="C73ECC"/>
                  </a:solidFill>
                  <a:effectLst/>
                  <a:uLnTx/>
                  <a:uFillTx/>
                  <a:latin typeface="+mj-lt"/>
                  <a:ea typeface="+mj-ea"/>
                  <a:cs typeface="+mj-cs"/>
                </a:rPr>
                <a:t>2</a:t>
              </a:r>
            </a:p>
          </p:txBody>
        </p:sp>
      </p:grpSp>
      <p:grpSp>
        <p:nvGrpSpPr>
          <p:cNvPr id="103" name="Group 102">
            <a:extLst>
              <a:ext uri="{FF2B5EF4-FFF2-40B4-BE49-F238E27FC236}">
                <a16:creationId xmlns:a16="http://schemas.microsoft.com/office/drawing/2014/main" id="{5F33C30A-463A-4818-E525-C2ABB33B79DB}"/>
              </a:ext>
              <a:ext uri="{C183D7F6-B498-43B3-948B-1728B52AA6E4}">
                <adec:decorative xmlns:adec="http://schemas.microsoft.com/office/drawing/2017/decorative" val="1"/>
              </a:ext>
            </a:extLst>
          </p:cNvPr>
          <p:cNvGrpSpPr>
            <a:grpSpLocks/>
          </p:cNvGrpSpPr>
          <p:nvPr/>
        </p:nvGrpSpPr>
        <p:grpSpPr>
          <a:xfrm>
            <a:off x="9310157" y="3533770"/>
            <a:ext cx="640080" cy="640080"/>
            <a:chOff x="547424" y="4293480"/>
            <a:chExt cx="640026" cy="657416"/>
          </a:xfrm>
        </p:grpSpPr>
        <p:grpSp>
          <p:nvGrpSpPr>
            <p:cNvPr id="104" name="Group 103">
              <a:extLst>
                <a:ext uri="{FF2B5EF4-FFF2-40B4-BE49-F238E27FC236}">
                  <a16:creationId xmlns:a16="http://schemas.microsoft.com/office/drawing/2014/main" id="{F4EE78F1-0D03-A8AF-4ECF-057C615FC0A5}"/>
                </a:ext>
              </a:extLst>
            </p:cNvPr>
            <p:cNvGrpSpPr/>
            <p:nvPr/>
          </p:nvGrpSpPr>
          <p:grpSpPr>
            <a:xfrm>
              <a:off x="547424" y="4293480"/>
              <a:ext cx="640026" cy="657416"/>
              <a:chOff x="987658" y="5065483"/>
              <a:chExt cx="1169054" cy="1200820"/>
            </a:xfrm>
          </p:grpSpPr>
          <p:grpSp>
            <p:nvGrpSpPr>
              <p:cNvPr id="106" name="Group 105">
                <a:extLst>
                  <a:ext uri="{FF2B5EF4-FFF2-40B4-BE49-F238E27FC236}">
                    <a16:creationId xmlns:a16="http://schemas.microsoft.com/office/drawing/2014/main" id="{33407D86-4F6B-AE1A-25EE-9E62B3D6A9CD}"/>
                  </a:ext>
                </a:extLst>
              </p:cNvPr>
              <p:cNvGrpSpPr/>
              <p:nvPr/>
            </p:nvGrpSpPr>
            <p:grpSpPr>
              <a:xfrm>
                <a:off x="987658" y="5065483"/>
                <a:ext cx="1169054" cy="1200820"/>
                <a:chOff x="6349393" y="1711575"/>
                <a:chExt cx="5590022" cy="5674618"/>
              </a:xfrm>
            </p:grpSpPr>
            <p:sp>
              <p:nvSpPr>
                <p:cNvPr id="109" name="Rounded Rectangle 3_1">
                  <a:extLst>
                    <a:ext uri="{FF2B5EF4-FFF2-40B4-BE49-F238E27FC236}">
                      <a16:creationId xmlns:a16="http://schemas.microsoft.com/office/drawing/2014/main" id="{6011B4D0-54AC-6BFD-7C78-136928D8B27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10" name="Rounded Rectangle 3_1">
                  <a:extLst>
                    <a:ext uri="{FF2B5EF4-FFF2-40B4-BE49-F238E27FC236}">
                      <a16:creationId xmlns:a16="http://schemas.microsoft.com/office/drawing/2014/main" id="{97D3EAC5-9733-E47F-B981-C2A32454D8E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107" name="Rounded Rectangle 3_1">
                <a:extLst>
                  <a:ext uri="{FF2B5EF4-FFF2-40B4-BE49-F238E27FC236}">
                    <a16:creationId xmlns:a16="http://schemas.microsoft.com/office/drawing/2014/main" id="{1FDEB175-20A5-EBB7-77C3-6EA0241C064D}"/>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8" name="Rounded Rectangle 24_1">
                <a:extLst>
                  <a:ext uri="{FF2B5EF4-FFF2-40B4-BE49-F238E27FC236}">
                    <a16:creationId xmlns:a16="http://schemas.microsoft.com/office/drawing/2014/main" id="{8316887A-31F2-CEAC-5239-8FED9D080AC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05" name="Oval 104">
              <a:extLst>
                <a:ext uri="{FF2B5EF4-FFF2-40B4-BE49-F238E27FC236}">
                  <a16:creationId xmlns:a16="http://schemas.microsoft.com/office/drawing/2014/main" id="{2FA8E317-EDD1-359C-AE32-CBD58CEB7F9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i="0" u="none" strike="noStrike" cap="none" normalizeH="0" baseline="0" noProof="0">
                  <a:ln>
                    <a:noFill/>
                  </a:ln>
                  <a:solidFill>
                    <a:srgbClr val="C73ECC"/>
                  </a:solidFill>
                  <a:effectLst/>
                  <a:uLnTx/>
                  <a:uFillTx/>
                  <a:latin typeface="+mj-lt"/>
                  <a:ea typeface="+mj-ea"/>
                  <a:cs typeface="+mj-cs"/>
                </a:rPr>
                <a:t>3</a:t>
              </a:r>
            </a:p>
          </p:txBody>
        </p:sp>
      </p:grpSp>
      <p:sp>
        <p:nvSpPr>
          <p:cNvPr id="3" name="TextBox 2">
            <a:extLst>
              <a:ext uri="{FF2B5EF4-FFF2-40B4-BE49-F238E27FC236}">
                <a16:creationId xmlns:a16="http://schemas.microsoft.com/office/drawing/2014/main" id="{EF6C4075-6D58-7F0F-1FA6-2904C56F1DE1}"/>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35048860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730A-E61A-DAF5-0D2B-916AFEC4AE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B88A3B-A104-7918-19EB-F0799E40463B}"/>
              </a:ext>
            </a:extLst>
          </p:cNvPr>
          <p:cNvSpPr>
            <a:spLocks noGrp="1"/>
          </p:cNvSpPr>
          <p:nvPr>
            <p:ph type="title"/>
          </p:nvPr>
        </p:nvSpPr>
        <p:spPr>
          <a:xfrm>
            <a:off x="585216" y="3088623"/>
            <a:ext cx="6076841" cy="443198"/>
          </a:xfrm>
        </p:spPr>
        <p:txBody>
          <a:bodyPr/>
          <a:lstStyle/>
          <a:p>
            <a:r>
              <a:rPr lang="fr-FR" dirty="0"/>
              <a:t>Travaillez de manière autonome  </a:t>
            </a:r>
          </a:p>
        </p:txBody>
      </p:sp>
      <p:sp>
        <p:nvSpPr>
          <p:cNvPr id="6" name="Text Placeholder 5">
            <a:extLst>
              <a:ext uri="{FF2B5EF4-FFF2-40B4-BE49-F238E27FC236}">
                <a16:creationId xmlns:a16="http://schemas.microsoft.com/office/drawing/2014/main" id="{6278A491-1C52-A9BD-16A6-8C700B7C1535}"/>
              </a:ext>
            </a:extLst>
          </p:cNvPr>
          <p:cNvSpPr>
            <a:spLocks noGrp="1"/>
          </p:cNvSpPr>
          <p:nvPr>
            <p:ph type="body" sz="quarter" idx="12"/>
          </p:nvPr>
        </p:nvSpPr>
        <p:spPr>
          <a:xfrm>
            <a:off x="585216" y="3977319"/>
            <a:ext cx="4772847" cy="307777"/>
          </a:xfrm>
        </p:spPr>
        <p:txBody>
          <a:bodyPr/>
          <a:lstStyle/>
          <a:p>
            <a:r>
              <a:rPr lang="fr-FR">
                <a:latin typeface="+mj-lt"/>
              </a:rPr>
              <a:t>15 minutes</a:t>
            </a:r>
          </a:p>
        </p:txBody>
      </p:sp>
      <p:sp>
        <p:nvSpPr>
          <p:cNvPr id="2" name="TextBox 1">
            <a:extLst>
              <a:ext uri="{FF2B5EF4-FFF2-40B4-BE49-F238E27FC236}">
                <a16:creationId xmlns:a16="http://schemas.microsoft.com/office/drawing/2014/main" id="{FE7C3F8E-8249-EA83-2739-97C2E9124208}"/>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28335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DAA0B-8A36-05F5-999E-7A1517E74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6836-1EE1-1215-226C-1FF5D8391B14}"/>
              </a:ext>
            </a:extLst>
          </p:cNvPr>
          <p:cNvSpPr>
            <a:spLocks noGrp="1"/>
          </p:cNvSpPr>
          <p:nvPr>
            <p:ph type="title"/>
          </p:nvPr>
        </p:nvSpPr>
        <p:spPr>
          <a:xfrm>
            <a:off x="588263" y="457200"/>
            <a:ext cx="11018520" cy="492443"/>
          </a:xfrm>
        </p:spPr>
        <p:txBody>
          <a:bodyPr/>
          <a:lstStyle/>
          <a:p>
            <a:r>
              <a:rPr lang="fr-FR"/>
              <a:t>Compte rendu de projet</a:t>
            </a:r>
          </a:p>
        </p:txBody>
      </p:sp>
      <p:sp>
        <p:nvSpPr>
          <p:cNvPr id="3" name="TextBox 2">
            <a:extLst>
              <a:ext uri="{FF2B5EF4-FFF2-40B4-BE49-F238E27FC236}">
                <a16:creationId xmlns:a16="http://schemas.microsoft.com/office/drawing/2014/main" id="{FD1AD5D4-44D1-F04A-25E9-A3CE82767A93}"/>
              </a:ext>
              <a:ext uri="{C183D7F6-B498-43B3-948B-1728B52AA6E4}">
                <adec:decorative xmlns:adec="http://schemas.microsoft.com/office/drawing/2017/decorative" val="0"/>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fr-FR" sz="2000">
                <a:ln w="3175">
                  <a:noFill/>
                </a:ln>
                <a:gradFill flip="none" rotWithShape="1">
                  <a:gsLst>
                    <a:gs pos="0">
                      <a:schemeClr val="accent1"/>
                    </a:gs>
                    <a:gs pos="100000">
                      <a:schemeClr val="accent2"/>
                    </a:gs>
                  </a:gsLst>
                  <a:lin ang="10800000" scaled="1"/>
                  <a:tileRect/>
                </a:gradFill>
                <a:latin typeface="+mj-lt"/>
                <a:ea typeface="+mj-ea"/>
                <a:cs typeface="+mj-cs"/>
              </a:rPr>
              <a:t>Partager et apprendre</a:t>
            </a:r>
          </a:p>
        </p:txBody>
      </p:sp>
      <p:grpSp>
        <p:nvGrpSpPr>
          <p:cNvPr id="11" name="Group 10">
            <a:extLst>
              <a:ext uri="{FF2B5EF4-FFF2-40B4-BE49-F238E27FC236}">
                <a16:creationId xmlns:a16="http://schemas.microsoft.com/office/drawing/2014/main" id="{5B6AB4BB-10D9-8510-3894-D81A9DB332D4}"/>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3" name="Picture 12">
              <a:extLst>
                <a:ext uri="{FF2B5EF4-FFF2-40B4-BE49-F238E27FC236}">
                  <a16:creationId xmlns:a16="http://schemas.microsoft.com/office/drawing/2014/main" id="{48297079-8F94-0C48-EE09-A2BE21E154A5}"/>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9CC7B656-06FA-6ACB-DFBD-D29E3E1B1FE7}"/>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Rounded Corners 15">
            <a:extLst>
              <a:ext uri="{FF2B5EF4-FFF2-40B4-BE49-F238E27FC236}">
                <a16:creationId xmlns:a16="http://schemas.microsoft.com/office/drawing/2014/main" id="{91F218F5-E632-B2DA-6F4D-35F66A2408DF}"/>
              </a:ext>
              <a:ext uri="{C183D7F6-B498-43B3-948B-1728B52AA6E4}">
                <adec:decorative xmlns:adec="http://schemas.microsoft.com/office/drawing/2017/decorative" val="1"/>
              </a:ext>
            </a:extLst>
          </p:cNvPr>
          <p:cNvSpPr>
            <a:spLocks/>
          </p:cNvSpPr>
          <p:nvPr/>
        </p:nvSpPr>
        <p:spPr bwMode="auto">
          <a:xfrm>
            <a:off x="588963" y="1642283"/>
            <a:ext cx="11017250" cy="46267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7" name="Rounded Rectangle 3_1">
            <a:extLst>
              <a:ext uri="{FF2B5EF4-FFF2-40B4-BE49-F238E27FC236}">
                <a16:creationId xmlns:a16="http://schemas.microsoft.com/office/drawing/2014/main" id="{B626E9EB-F40A-015F-EAB1-E75D541DCED3}"/>
              </a:ext>
              <a:ext uri="{C183D7F6-B498-43B3-948B-1728B52AA6E4}">
                <adec:decorative xmlns:adec="http://schemas.microsoft.com/office/drawing/2017/decorative" val="1"/>
              </a:ext>
            </a:extLst>
          </p:cNvPr>
          <p:cNvSpPr>
            <a:spLocks/>
          </p:cNvSpPr>
          <p:nvPr/>
        </p:nvSpPr>
        <p:spPr>
          <a:xfrm>
            <a:off x="771843" y="1825162"/>
            <a:ext cx="3704907" cy="4260996"/>
          </a:xfrm>
          <a:prstGeom prst="roundRect">
            <a:avLst>
              <a:gd name="adj" fmla="val 47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9" name="Content Placeholder 2">
            <a:extLst>
              <a:ext uri="{FF2B5EF4-FFF2-40B4-BE49-F238E27FC236}">
                <a16:creationId xmlns:a16="http://schemas.microsoft.com/office/drawing/2014/main" id="{5DADC08A-14C3-0F1E-49A4-B71785C85A35}"/>
              </a:ext>
            </a:extLst>
          </p:cNvPr>
          <p:cNvSpPr txBox="1">
            <a:spLocks/>
          </p:cNvSpPr>
          <p:nvPr/>
        </p:nvSpPr>
        <p:spPr>
          <a:xfrm>
            <a:off x="933768" y="2019053"/>
            <a:ext cx="3542982" cy="350865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9400" indent="-279400" defTabSz="914400">
              <a:spcBef>
                <a:spcPts val="0"/>
              </a:spcBef>
              <a:spcAft>
                <a:spcPts val="1800"/>
              </a:spcAft>
              <a:buSzTx/>
              <a:buFont typeface="Arial" panose="020B0604020202020204" pitchFamily="34" charset="0"/>
              <a:buChar char="•"/>
              <a:defRPr/>
            </a:pPr>
            <a:r>
              <a:rPr kumimoji="0" lang="fr-FR" sz="1800" b="0" i="0" u="none" strike="noStrike" cap="none" normalizeH="0" baseline="0" noProof="0" dirty="0">
                <a:ln>
                  <a:noFill/>
                </a:ln>
                <a:effectLst/>
                <a:uLnTx/>
                <a:uFillTx/>
                <a:cs typeface="+mn-cs"/>
              </a:rPr>
              <a:t>Présentez la destination de </a:t>
            </a:r>
            <a:br>
              <a:rPr kumimoji="0" lang="fr-FR" sz="1800" b="0" i="0" u="none" strike="noStrike" cap="none" normalizeH="0" baseline="0" noProof="0" dirty="0">
                <a:ln>
                  <a:noFill/>
                </a:ln>
                <a:effectLst/>
                <a:uLnTx/>
                <a:uFillTx/>
                <a:cs typeface="+mn-cs"/>
              </a:rPr>
            </a:br>
            <a:r>
              <a:rPr kumimoji="0" lang="fr-FR" sz="1800" b="0" i="0" u="none" strike="noStrike" cap="none" normalizeH="0" baseline="0" noProof="0" dirty="0">
                <a:ln>
                  <a:noFill/>
                </a:ln>
                <a:effectLst/>
                <a:uLnTx/>
                <a:uFillTx/>
                <a:cs typeface="+mn-cs"/>
              </a:rPr>
              <a:t>rêve que vous avez créée </a:t>
            </a:r>
            <a:br>
              <a:rPr kumimoji="0" lang="fr-FR" sz="1800" b="0" i="0" u="none" strike="noStrike" cap="none" normalizeH="0" baseline="0" noProof="0" dirty="0">
                <a:ln>
                  <a:noFill/>
                </a:ln>
                <a:effectLst/>
                <a:uLnTx/>
                <a:uFillTx/>
                <a:cs typeface="+mn-cs"/>
              </a:rPr>
            </a:br>
            <a:r>
              <a:rPr kumimoji="0" lang="fr-FR" sz="1800" b="0" i="0" u="none" strike="noStrike" cap="none" normalizeH="0" baseline="0" noProof="0" dirty="0">
                <a:ln>
                  <a:noFill/>
                </a:ln>
                <a:effectLst/>
                <a:uLnTx/>
                <a:uFillTx/>
                <a:cs typeface="+mn-cs"/>
              </a:rPr>
              <a:t>avec </a:t>
            </a:r>
            <a:r>
              <a:rPr kumimoji="0" lang="fr-FR" sz="1800" b="0" i="0" u="none" strike="noStrike" cap="none" normalizeH="0" baseline="0" noProof="0" dirty="0" err="1">
                <a:ln>
                  <a:noFill/>
                </a:ln>
                <a:effectLst/>
                <a:uLnTx/>
                <a:uFillTx/>
                <a:cs typeface="+mn-cs"/>
              </a:rPr>
              <a:t>Copilot</a:t>
            </a:r>
            <a:r>
              <a:rPr kumimoji="0" lang="fr-FR" sz="1800" b="0" i="0" u="none" strike="noStrike" cap="none" normalizeH="0" baseline="0" noProof="0" dirty="0">
                <a:ln>
                  <a:noFill/>
                </a:ln>
                <a:effectLst/>
                <a:uLnTx/>
                <a:uFillTx/>
                <a:cs typeface="+mn-cs"/>
              </a:rPr>
              <a:t>.</a:t>
            </a:r>
          </a:p>
          <a:p>
            <a:pPr marL="279400" indent="-279400" defTabSz="914400">
              <a:spcBef>
                <a:spcPts val="0"/>
              </a:spcBef>
              <a:spcAft>
                <a:spcPts val="1800"/>
              </a:spcAft>
              <a:buSzTx/>
              <a:buFont typeface="Arial" panose="020B0604020202020204" pitchFamily="34" charset="0"/>
              <a:buChar char="•"/>
              <a:defRPr/>
            </a:pPr>
            <a:r>
              <a:rPr kumimoji="0" lang="fr-FR" sz="1800" b="0" i="0" u="none" strike="noStrike" cap="none" normalizeH="0" baseline="0" noProof="0" dirty="0">
                <a:ln>
                  <a:noFill/>
                </a:ln>
                <a:effectLst/>
                <a:uLnTx/>
                <a:uFillTx/>
                <a:cs typeface="+mn-cs"/>
              </a:rPr>
              <a:t>Qu’avez-vous appris sur ce </a:t>
            </a:r>
            <a:br>
              <a:rPr kumimoji="0" lang="fr-FR" sz="1800" b="0" i="0" u="none" strike="noStrike" cap="none" normalizeH="0" baseline="0" noProof="0" dirty="0">
                <a:ln>
                  <a:noFill/>
                </a:ln>
                <a:effectLst/>
                <a:uLnTx/>
                <a:uFillTx/>
                <a:cs typeface="+mn-cs"/>
              </a:rPr>
            </a:br>
            <a:r>
              <a:rPr kumimoji="0" lang="fr-FR" sz="1800" b="0" i="0" u="none" strike="noStrike" cap="none" normalizeH="0" baseline="0" noProof="0" dirty="0">
                <a:ln>
                  <a:noFill/>
                </a:ln>
                <a:effectLst/>
                <a:uLnTx/>
                <a:uFillTx/>
                <a:cs typeface="+mn-cs"/>
              </a:rPr>
              <a:t>qui fonctionne le mieux avec </a:t>
            </a:r>
            <a:r>
              <a:rPr kumimoji="0" lang="fr-FR" sz="1800" b="0" i="0" u="none" strike="noStrike" cap="none" normalizeH="0" baseline="0" noProof="0" dirty="0" err="1">
                <a:ln>
                  <a:noFill/>
                </a:ln>
                <a:effectLst/>
                <a:uLnTx/>
                <a:uFillTx/>
                <a:cs typeface="+mn-cs"/>
              </a:rPr>
              <a:t>Copilot</a:t>
            </a:r>
            <a:r>
              <a:rPr kumimoji="0" lang="fr-FR" sz="1800" b="0" i="0" u="none" strike="noStrike" cap="none" normalizeH="0" baseline="0" noProof="0" dirty="0">
                <a:ln>
                  <a:noFill/>
                </a:ln>
                <a:effectLst/>
                <a:uLnTx/>
                <a:uFillTx/>
                <a:cs typeface="+mn-cs"/>
              </a:rPr>
              <a:t> pour produire ce </a:t>
            </a:r>
            <a:br>
              <a:rPr kumimoji="0" lang="fr-FR" sz="1800" b="0" i="0" u="none" strike="noStrike" cap="none" normalizeH="0" baseline="0" noProof="0" dirty="0">
                <a:ln>
                  <a:noFill/>
                </a:ln>
                <a:effectLst/>
                <a:uLnTx/>
                <a:uFillTx/>
                <a:cs typeface="+mn-cs"/>
              </a:rPr>
            </a:br>
            <a:r>
              <a:rPr kumimoji="0" lang="fr-FR" sz="1800" b="0" i="0" u="none" strike="noStrike" cap="none" normalizeH="0" baseline="0" noProof="0" dirty="0">
                <a:ln>
                  <a:noFill/>
                </a:ln>
                <a:effectLst/>
                <a:uLnTx/>
                <a:uFillTx/>
                <a:cs typeface="+mn-cs"/>
              </a:rPr>
              <a:t>que vous avez imaginé ?</a:t>
            </a:r>
          </a:p>
          <a:p>
            <a:pPr marL="279400" indent="-279400" defTabSz="914400">
              <a:spcBef>
                <a:spcPts val="0"/>
              </a:spcBef>
              <a:spcAft>
                <a:spcPts val="1800"/>
              </a:spcAft>
              <a:buSzTx/>
              <a:buFont typeface="Arial" panose="020B0604020202020204" pitchFamily="34" charset="0"/>
              <a:buChar char="•"/>
              <a:defRPr/>
            </a:pPr>
            <a:r>
              <a:rPr kumimoji="0" lang="fr-FR" sz="1800" b="0" i="0" u="none" strike="noStrike" cap="none" normalizeH="0" baseline="0" noProof="0" dirty="0">
                <a:ln>
                  <a:noFill/>
                </a:ln>
                <a:effectLst/>
                <a:uLnTx/>
                <a:uFillTx/>
                <a:cs typeface="+mn-cs"/>
              </a:rPr>
              <a:t>Pouvez-vous imaginer d’autres projets ou tâches pour lesquels Microsoft </a:t>
            </a:r>
            <a:r>
              <a:rPr kumimoji="0" lang="fr-FR" sz="1800" b="0" i="0" u="none" strike="noStrike" cap="none" normalizeH="0" baseline="0" noProof="0" dirty="0" err="1">
                <a:ln>
                  <a:noFill/>
                </a:ln>
                <a:effectLst/>
                <a:uLnTx/>
                <a:uFillTx/>
                <a:cs typeface="+mn-cs"/>
              </a:rPr>
              <a:t>Copilot</a:t>
            </a:r>
            <a:r>
              <a:rPr kumimoji="0" lang="fr-FR" sz="1800" b="0" i="0" u="none" strike="noStrike" cap="none" normalizeH="0" baseline="0" noProof="0" dirty="0">
                <a:ln>
                  <a:noFill/>
                </a:ln>
                <a:effectLst/>
                <a:uLnTx/>
                <a:uFillTx/>
                <a:cs typeface="+mn-cs"/>
              </a:rPr>
              <a:t> pourrait constituer une aide précieuse ?</a:t>
            </a:r>
          </a:p>
        </p:txBody>
      </p:sp>
      <p:pic>
        <p:nvPicPr>
          <p:cNvPr id="62" name="Picture 61" descr="AI generated restaurant feature, cozy nest in a tree with seating area">
            <a:extLst>
              <a:ext uri="{FF2B5EF4-FFF2-40B4-BE49-F238E27FC236}">
                <a16:creationId xmlns:a16="http://schemas.microsoft.com/office/drawing/2014/main" id="{460461E8-F9FB-F226-B16B-E85D5E104097}"/>
              </a:ext>
            </a:extLst>
          </p:cNvPr>
          <p:cNvPicPr>
            <a:picLocks/>
          </p:cNvPicPr>
          <p:nvPr/>
        </p:nvPicPr>
        <p:blipFill rotWithShape="1">
          <a:blip r:embed="rId4"/>
          <a:srcRect t="13964" b="13964"/>
          <a:stretch/>
        </p:blipFill>
        <p:spPr>
          <a:xfrm>
            <a:off x="4654920" y="1825162"/>
            <a:ext cx="3291177" cy="2039058"/>
          </a:xfrm>
          <a:prstGeom prst="roundRect">
            <a:avLst>
              <a:gd name="adj" fmla="val 6300"/>
            </a:avLst>
          </a:prstGeom>
        </p:spPr>
      </p:pic>
      <p:pic>
        <p:nvPicPr>
          <p:cNvPr id="59" name="Picture 58" descr="AI generated cozy restaurant in a tree">
            <a:extLst>
              <a:ext uri="{FF2B5EF4-FFF2-40B4-BE49-F238E27FC236}">
                <a16:creationId xmlns:a16="http://schemas.microsoft.com/office/drawing/2014/main" id="{E7C59470-144C-8CF6-2DA0-D444FAE3B46E}"/>
              </a:ext>
            </a:extLst>
          </p:cNvPr>
          <p:cNvPicPr>
            <a:picLocks/>
          </p:cNvPicPr>
          <p:nvPr/>
        </p:nvPicPr>
        <p:blipFill rotWithShape="1">
          <a:blip r:embed="rId5"/>
          <a:srcRect t="19301" b="19301"/>
          <a:stretch/>
        </p:blipFill>
        <p:spPr>
          <a:xfrm>
            <a:off x="8128977" y="1825162"/>
            <a:ext cx="3291177" cy="2039058"/>
          </a:xfrm>
          <a:prstGeom prst="roundRect">
            <a:avLst>
              <a:gd name="adj" fmla="val 6300"/>
            </a:avLst>
          </a:prstGeom>
        </p:spPr>
      </p:pic>
      <p:pic>
        <p:nvPicPr>
          <p:cNvPr id="60" name="Picture 59" descr="AI generated entrance to the restaurant">
            <a:extLst>
              <a:ext uri="{FF2B5EF4-FFF2-40B4-BE49-F238E27FC236}">
                <a16:creationId xmlns:a16="http://schemas.microsoft.com/office/drawing/2014/main" id="{9A27873C-1580-7C9A-D385-B31B12706B47}"/>
              </a:ext>
            </a:extLst>
          </p:cNvPr>
          <p:cNvPicPr>
            <a:picLocks/>
          </p:cNvPicPr>
          <p:nvPr/>
        </p:nvPicPr>
        <p:blipFill rotWithShape="1">
          <a:blip r:embed="rId6"/>
          <a:srcRect t="17723" b="17723"/>
          <a:stretch/>
        </p:blipFill>
        <p:spPr>
          <a:xfrm>
            <a:off x="4654920" y="4047100"/>
            <a:ext cx="3291177" cy="2039058"/>
          </a:xfrm>
          <a:prstGeom prst="roundRect">
            <a:avLst>
              <a:gd name="adj" fmla="val 6300"/>
            </a:avLst>
          </a:prstGeom>
        </p:spPr>
      </p:pic>
      <p:pic>
        <p:nvPicPr>
          <p:cNvPr id="61" name="Picture 60" descr="AI generated salad served at restaurant">
            <a:extLst>
              <a:ext uri="{FF2B5EF4-FFF2-40B4-BE49-F238E27FC236}">
                <a16:creationId xmlns:a16="http://schemas.microsoft.com/office/drawing/2014/main" id="{92025225-3EB3-82FB-F842-5E1E1C2F4AB0}"/>
              </a:ext>
            </a:extLst>
          </p:cNvPr>
          <p:cNvPicPr>
            <a:picLocks/>
          </p:cNvPicPr>
          <p:nvPr/>
        </p:nvPicPr>
        <p:blipFill rotWithShape="1">
          <a:blip r:embed="rId7"/>
          <a:srcRect t="18509" b="18509"/>
          <a:stretch/>
        </p:blipFill>
        <p:spPr>
          <a:xfrm>
            <a:off x="8128977" y="4047100"/>
            <a:ext cx="3291177" cy="2039058"/>
          </a:xfrm>
          <a:prstGeom prst="roundRect">
            <a:avLst>
              <a:gd name="adj" fmla="val 6300"/>
            </a:avLst>
          </a:prstGeom>
        </p:spPr>
      </p:pic>
      <p:sp>
        <p:nvSpPr>
          <p:cNvPr id="4" name="TextBox 3">
            <a:extLst>
              <a:ext uri="{FF2B5EF4-FFF2-40B4-BE49-F238E27FC236}">
                <a16:creationId xmlns:a16="http://schemas.microsoft.com/office/drawing/2014/main" id="{8D7E72BD-516A-7E90-3073-C0337D9C603C}"/>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321366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fr-FR"/>
              <a:t>Contrôle des connaissances</a:t>
            </a:r>
          </a:p>
        </p:txBody>
      </p:sp>
      <p:grpSp>
        <p:nvGrpSpPr>
          <p:cNvPr id="41" name="Group 40">
            <a:extLst>
              <a:ext uri="{FF2B5EF4-FFF2-40B4-BE49-F238E27FC236}">
                <a16:creationId xmlns:a16="http://schemas.microsoft.com/office/drawing/2014/main" id="{DD2E30CA-B6E4-7EA9-E0C9-C0AB7D086A3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2" name="Picture 41">
              <a:extLst>
                <a:ext uri="{FF2B5EF4-FFF2-40B4-BE49-F238E27FC236}">
                  <a16:creationId xmlns:a16="http://schemas.microsoft.com/office/drawing/2014/main" id="{0F74DD36-4C19-0BDD-B14B-3755A48B4BC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3" name="Straight Connector 42">
              <a:extLst>
                <a:ext uri="{FF2B5EF4-FFF2-40B4-BE49-F238E27FC236}">
                  <a16:creationId xmlns:a16="http://schemas.microsoft.com/office/drawing/2014/main" id="{951B292A-C4E2-B5E0-B0FD-F0CDC3B9330C}"/>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 name="Rounded Rectangle 3_1">
            <a:extLst>
              <a:ext uri="{FF2B5EF4-FFF2-40B4-BE49-F238E27FC236}">
                <a16:creationId xmlns:a16="http://schemas.microsoft.com/office/drawing/2014/main" id="{FEC21594-F412-691C-0D8B-16F6A0A25555}"/>
              </a:ext>
              <a:ext uri="{C183D7F6-B498-43B3-948B-1728B52AA6E4}">
                <adec:decorative xmlns:adec="http://schemas.microsoft.com/office/drawing/2017/decorative" val="1"/>
              </a:ext>
            </a:extLst>
          </p:cNvPr>
          <p:cNvSpPr>
            <a:spLocks/>
          </p:cNvSpPr>
          <p:nvPr/>
        </p:nvSpPr>
        <p:spPr>
          <a:xfrm>
            <a:off x="588263" y="1233488"/>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47" name="Rectangle: Rounded Corners 46">
            <a:extLst>
              <a:ext uri="{FF2B5EF4-FFF2-40B4-BE49-F238E27FC236}">
                <a16:creationId xmlns:a16="http://schemas.microsoft.com/office/drawing/2014/main" id="{CCF397CE-4693-FA03-900A-6A9DB19AC34D}"/>
              </a:ext>
              <a:ext uri="{C183D7F6-B498-43B3-948B-1728B52AA6E4}">
                <adec:decorative xmlns:adec="http://schemas.microsoft.com/office/drawing/2017/decorative" val="1"/>
              </a:ext>
            </a:extLst>
          </p:cNvPr>
          <p:cNvSpPr>
            <a:spLocks/>
          </p:cNvSpPr>
          <p:nvPr/>
        </p:nvSpPr>
        <p:spPr bwMode="auto">
          <a:xfrm>
            <a:off x="728870" y="1393875"/>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1CCB197F-0DBD-FB51-7ACA-3DC5C3022BD1}"/>
              </a:ext>
              <a:ext uri="{C183D7F6-B498-43B3-948B-1728B52AA6E4}">
                <adec:decorative xmlns:adec="http://schemas.microsoft.com/office/drawing/2017/decorative" val="0"/>
              </a:ext>
            </a:extLst>
          </p:cNvPr>
          <p:cNvSpPr txBox="1">
            <a:spLocks/>
          </p:cNvSpPr>
          <p:nvPr/>
        </p:nvSpPr>
        <p:spPr>
          <a:xfrm>
            <a:off x="859800" y="1522499"/>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fr-FR" sz="1400" i="0" u="none" strike="noStrike" cap="none" normalizeH="0" baseline="0" noProof="0" dirty="0">
                <a:ln>
                  <a:noFill/>
                </a:ln>
                <a:effectLst/>
                <a:uLnTx/>
                <a:uFillTx/>
                <a:latin typeface="+mj-lt"/>
                <a:ea typeface="+mj-ea"/>
                <a:cs typeface="+mj-cs"/>
              </a:rPr>
              <a:t>Quel est l’intérêt de fournir des </a:t>
            </a:r>
            <a:br>
              <a:rPr kumimoji="0" lang="fr-FR" sz="1400" i="0" u="none" strike="noStrike" cap="none" normalizeH="0" baseline="0" noProof="0" dirty="0">
                <a:ln>
                  <a:noFill/>
                </a:ln>
                <a:effectLst/>
                <a:uLnTx/>
                <a:uFillTx/>
                <a:latin typeface="+mj-lt"/>
                <a:ea typeface="+mj-ea"/>
                <a:cs typeface="+mj-cs"/>
              </a:rPr>
            </a:br>
            <a:r>
              <a:rPr kumimoji="0" lang="fr-FR" sz="1400" i="0" u="none" strike="noStrike" cap="none" normalizeH="0" baseline="0" noProof="0" dirty="0">
                <a:ln>
                  <a:noFill/>
                </a:ln>
                <a:effectLst/>
                <a:uLnTx/>
                <a:uFillTx/>
                <a:latin typeface="+mj-lt"/>
                <a:ea typeface="+mj-ea"/>
                <a:cs typeface="+mj-cs"/>
              </a:rPr>
              <a:t>détails précis lorsque l’on demande </a:t>
            </a:r>
            <a:br>
              <a:rPr kumimoji="0" lang="fr-FR" sz="1400" i="0" u="none" strike="noStrike" cap="none" normalizeH="0" baseline="0" noProof="0" dirty="0">
                <a:ln>
                  <a:noFill/>
                </a:ln>
                <a:effectLst/>
                <a:uLnTx/>
                <a:uFillTx/>
                <a:latin typeface="+mj-lt"/>
                <a:ea typeface="+mj-ea"/>
                <a:cs typeface="+mj-cs"/>
              </a:rPr>
            </a:br>
            <a:r>
              <a:rPr kumimoji="0" lang="fr-FR" sz="1400" i="0" u="none" strike="noStrike" cap="none" normalizeH="0" baseline="0" noProof="0" dirty="0">
                <a:ln>
                  <a:noFill/>
                </a:ln>
                <a:effectLst/>
                <a:uLnTx/>
                <a:uFillTx/>
                <a:latin typeface="+mj-lt"/>
                <a:ea typeface="+mj-ea"/>
                <a:cs typeface="+mj-cs"/>
              </a:rPr>
              <a:t>à </a:t>
            </a:r>
            <a:r>
              <a:rPr kumimoji="0" lang="fr-FR" sz="1400" i="0" u="none" strike="noStrike" cap="none" normalizeH="0" baseline="0" noProof="0" dirty="0" err="1">
                <a:ln>
                  <a:noFill/>
                </a:ln>
                <a:effectLst/>
                <a:uLnTx/>
                <a:uFillTx/>
                <a:latin typeface="+mj-lt"/>
                <a:ea typeface="+mj-ea"/>
                <a:cs typeface="+mj-cs"/>
              </a:rPr>
              <a:t>Copilot</a:t>
            </a:r>
            <a:r>
              <a:rPr kumimoji="0" lang="fr-FR" sz="1400" i="0" u="none" strike="noStrike" cap="none" normalizeH="0" baseline="0" noProof="0" dirty="0">
                <a:ln>
                  <a:noFill/>
                </a:ln>
                <a:effectLst/>
                <a:uLnTx/>
                <a:uFillTx/>
                <a:latin typeface="+mj-lt"/>
                <a:ea typeface="+mj-ea"/>
                <a:cs typeface="+mj-cs"/>
              </a:rPr>
              <a:t> de suggérer un nom pour </a:t>
            </a:r>
            <a:br>
              <a:rPr kumimoji="0" lang="fr-FR" sz="1400" i="0" u="none" strike="noStrike" cap="none" normalizeH="0" baseline="0" noProof="0" dirty="0">
                <a:ln>
                  <a:noFill/>
                </a:ln>
                <a:effectLst/>
                <a:uLnTx/>
                <a:uFillTx/>
                <a:latin typeface="+mj-lt"/>
                <a:ea typeface="+mj-ea"/>
                <a:cs typeface="+mj-cs"/>
              </a:rPr>
            </a:br>
            <a:r>
              <a:rPr kumimoji="0" lang="fr-FR" sz="1400" i="0" u="none" strike="noStrike" cap="none" normalizeH="0" baseline="0" noProof="0" dirty="0">
                <a:ln>
                  <a:noFill/>
                </a:ln>
                <a:effectLst/>
                <a:uLnTx/>
                <a:uFillTx/>
                <a:latin typeface="+mj-lt"/>
                <a:ea typeface="+mj-ea"/>
                <a:cs typeface="+mj-cs"/>
              </a:rPr>
              <a:t>la destination ?</a:t>
            </a:r>
          </a:p>
        </p:txBody>
      </p:sp>
      <p:sp>
        <p:nvSpPr>
          <p:cNvPr id="48" name="Content Placeholder 2">
            <a:extLst>
              <a:ext uri="{FF2B5EF4-FFF2-40B4-BE49-F238E27FC236}">
                <a16:creationId xmlns:a16="http://schemas.microsoft.com/office/drawing/2014/main" id="{3763ECD7-9840-0821-4D12-037AFDAF4499}"/>
              </a:ext>
            </a:extLst>
          </p:cNvPr>
          <p:cNvSpPr txBox="1">
            <a:spLocks/>
          </p:cNvSpPr>
          <p:nvPr/>
        </p:nvSpPr>
        <p:spPr>
          <a:xfrm>
            <a:off x="5025537" y="1703447"/>
            <a:ext cx="6217170" cy="713016"/>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fr-FR" sz="1050" b="0" i="0" u="none" strike="noStrike" cap="none" normalizeH="0" baseline="0" noProof="0">
                <a:ln>
                  <a:noFill/>
                </a:ln>
                <a:effectLst/>
                <a:uLnTx/>
                <a:uFillTx/>
                <a:cs typeface="+mn-cs"/>
              </a:rPr>
              <a:t>S’assurer que le nom est long et complexe</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fr-FR" sz="1050" b="0" i="0" u="none" strike="noStrike" cap="none" normalizeH="0" baseline="0" noProof="0">
                <a:ln>
                  <a:noFill/>
                </a:ln>
                <a:effectLst/>
                <a:uLnTx/>
                <a:uFillTx/>
                <a:cs typeface="+mn-cs"/>
              </a:rPr>
              <a:t>S’assurer que le nom comporte un jeu de mots ou une référence culturelle.</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fr-FR" sz="1050" b="0" i="0" u="none" strike="noStrike" cap="none" normalizeH="0" baseline="0" noProof="0">
                <a:ln>
                  <a:noFill/>
                </a:ln>
                <a:effectLst/>
                <a:uLnTx/>
                <a:uFillTx/>
                <a:cs typeface="+mn-cs"/>
              </a:rPr>
              <a:t>Générer un nom qui capture avec précision l’essence et l’atmosphère de la destination.</a:t>
            </a:r>
          </a:p>
        </p:txBody>
      </p:sp>
      <p:pic>
        <p:nvPicPr>
          <p:cNvPr id="50" name="Picture 49">
            <a:extLst>
              <a:ext uri="{FF2B5EF4-FFF2-40B4-BE49-F238E27FC236}">
                <a16:creationId xmlns:a16="http://schemas.microsoft.com/office/drawing/2014/main" id="{C0B9F397-0D1F-FD99-18E0-29DEF9559AD1}"/>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2327494"/>
            <a:ext cx="2428451" cy="442991"/>
          </a:xfrm>
          <a:prstGeom prst="rect">
            <a:avLst/>
          </a:prstGeom>
        </p:spPr>
      </p:pic>
      <p:cxnSp>
        <p:nvCxnSpPr>
          <p:cNvPr id="51" name="Straight Connector 50">
            <a:extLst>
              <a:ext uri="{FF2B5EF4-FFF2-40B4-BE49-F238E27FC236}">
                <a16:creationId xmlns:a16="http://schemas.microsoft.com/office/drawing/2014/main" id="{F3D01E8B-93C8-FF06-BCB9-F1B1DAFE736B}"/>
              </a:ext>
              <a:ext uri="{C183D7F6-B498-43B3-948B-1728B52AA6E4}">
                <adec:decorative xmlns:adec="http://schemas.microsoft.com/office/drawing/2017/decorative" val="1"/>
              </a:ext>
            </a:extLst>
          </p:cNvPr>
          <p:cNvCxnSpPr>
            <a:cxnSpLocks/>
          </p:cNvCxnSpPr>
          <p:nvPr/>
        </p:nvCxnSpPr>
        <p:spPr>
          <a:xfrm flipH="1">
            <a:off x="2745357" y="2726035"/>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2" name="Rounded Rectangle 3_1">
            <a:extLst>
              <a:ext uri="{FF2B5EF4-FFF2-40B4-BE49-F238E27FC236}">
                <a16:creationId xmlns:a16="http://schemas.microsoft.com/office/drawing/2014/main" id="{58C9BA2C-AB15-C55C-BE38-CC75B7D3D47D}"/>
              </a:ext>
              <a:ext uri="{C183D7F6-B498-43B3-948B-1728B52AA6E4}">
                <adec:decorative xmlns:adec="http://schemas.microsoft.com/office/drawing/2017/decorative" val="1"/>
              </a:ext>
            </a:extLst>
          </p:cNvPr>
          <p:cNvSpPr>
            <a:spLocks/>
          </p:cNvSpPr>
          <p:nvPr/>
        </p:nvSpPr>
        <p:spPr>
          <a:xfrm>
            <a:off x="588263" y="3136332"/>
            <a:ext cx="11017250" cy="1463089"/>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3" name="Rectangle: Rounded Corners 52">
            <a:extLst>
              <a:ext uri="{FF2B5EF4-FFF2-40B4-BE49-F238E27FC236}">
                <a16:creationId xmlns:a16="http://schemas.microsoft.com/office/drawing/2014/main" id="{01BB2AA1-1FB6-8A5C-8796-B6E94BC96BC1}"/>
              </a:ext>
              <a:ext uri="{C183D7F6-B498-43B3-948B-1728B52AA6E4}">
                <adec:decorative xmlns:adec="http://schemas.microsoft.com/office/drawing/2017/decorative" val="1"/>
              </a:ext>
            </a:extLst>
          </p:cNvPr>
          <p:cNvSpPr>
            <a:spLocks/>
          </p:cNvSpPr>
          <p:nvPr/>
        </p:nvSpPr>
        <p:spPr bwMode="auto">
          <a:xfrm>
            <a:off x="728870" y="3296719"/>
            <a:ext cx="10736036" cy="1171773"/>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D8B271D3-15AD-4CFA-A8F8-52FB4F22A4A1}"/>
              </a:ext>
            </a:extLst>
          </p:cNvPr>
          <p:cNvSpPr txBox="1">
            <a:spLocks/>
          </p:cNvSpPr>
          <p:nvPr/>
        </p:nvSpPr>
        <p:spPr>
          <a:xfrm>
            <a:off x="859800" y="3427649"/>
            <a:ext cx="4025129" cy="909913"/>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fr-FR" sz="1400" i="0" u="none" strike="noStrike" cap="none" normalizeH="0" baseline="0" noProof="0">
                <a:ln>
                  <a:noFill/>
                </a:ln>
                <a:effectLst/>
                <a:uLnTx/>
                <a:uFillTx/>
                <a:latin typeface="+mj-lt"/>
                <a:ea typeface="+mj-ea"/>
                <a:cs typeface="+mj-cs"/>
              </a:rPr>
              <a:t>Quel est le principal avantage de l’utilisation des fonctionnalités multimodales de Copilot ?</a:t>
            </a:r>
          </a:p>
        </p:txBody>
      </p:sp>
      <p:sp>
        <p:nvSpPr>
          <p:cNvPr id="54" name="Content Placeholder 2">
            <a:extLst>
              <a:ext uri="{FF2B5EF4-FFF2-40B4-BE49-F238E27FC236}">
                <a16:creationId xmlns:a16="http://schemas.microsoft.com/office/drawing/2014/main" id="{A5B02665-1BB4-FDCE-A7B7-37F4BB4F928B}"/>
              </a:ext>
              <a:ext uri="{C183D7F6-B498-43B3-948B-1728B52AA6E4}">
                <adec:decorative xmlns:adec="http://schemas.microsoft.com/office/drawing/2017/decorative" val="0"/>
              </a:ext>
            </a:extLst>
          </p:cNvPr>
          <p:cNvSpPr txBox="1">
            <a:spLocks/>
          </p:cNvSpPr>
          <p:nvPr/>
        </p:nvSpPr>
        <p:spPr>
          <a:xfrm>
            <a:off x="5023343" y="3441458"/>
            <a:ext cx="6308857" cy="882293"/>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fr-FR" sz="1050" dirty="0"/>
              <a:t>Il permet à </a:t>
            </a:r>
            <a:r>
              <a:rPr lang="fr-FR" sz="1050" dirty="0" err="1"/>
              <a:t>Copilot</a:t>
            </a:r>
            <a:r>
              <a:rPr lang="fr-FR" sz="1050" dirty="0"/>
              <a:t> de comprendre les images partagées dans la conversation instantanée</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fr-FR" sz="1050" dirty="0"/>
              <a:t>Il permet à </a:t>
            </a:r>
            <a:r>
              <a:rPr lang="fr-FR" sz="1050" dirty="0" err="1"/>
              <a:t>Copilot</a:t>
            </a:r>
            <a:r>
              <a:rPr lang="fr-FR" sz="1050" dirty="0"/>
              <a:t> de rechercher sur Internet des contenus web basés sur l’historique de la discussion.</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fr-FR" sz="1050" dirty="0"/>
              <a:t>Elle permet à </a:t>
            </a:r>
            <a:r>
              <a:rPr lang="fr-FR" sz="1050" dirty="0" err="1"/>
              <a:t>Copilot</a:t>
            </a:r>
            <a:r>
              <a:rPr lang="fr-FR" sz="1050" dirty="0"/>
              <a:t> d’effectuer des actions et des tâches dans la conversation instantanée, </a:t>
            </a:r>
            <a:br>
              <a:rPr lang="fr-FR" sz="1050" dirty="0"/>
            </a:br>
            <a:r>
              <a:rPr lang="fr-FR" sz="1050" dirty="0"/>
              <a:t>sans quitter le navigateur</a:t>
            </a:r>
          </a:p>
        </p:txBody>
      </p:sp>
      <p:pic>
        <p:nvPicPr>
          <p:cNvPr id="56" name="Picture 55">
            <a:extLst>
              <a:ext uri="{FF2B5EF4-FFF2-40B4-BE49-F238E27FC236}">
                <a16:creationId xmlns:a16="http://schemas.microsoft.com/office/drawing/2014/main" id="{6FBB5DD0-B279-38D3-3FD1-0A4540EEA7FB}"/>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4068363"/>
            <a:ext cx="2428451" cy="442991"/>
          </a:xfrm>
          <a:prstGeom prst="rect">
            <a:avLst/>
          </a:prstGeom>
        </p:spPr>
      </p:pic>
      <p:cxnSp>
        <p:nvCxnSpPr>
          <p:cNvPr id="57" name="Straight Connector 56">
            <a:extLst>
              <a:ext uri="{FF2B5EF4-FFF2-40B4-BE49-F238E27FC236}">
                <a16:creationId xmlns:a16="http://schemas.microsoft.com/office/drawing/2014/main" id="{364B32D4-6CB6-5AC0-4959-627499FA8505}"/>
              </a:ext>
              <a:ext uri="{C183D7F6-B498-43B3-948B-1728B52AA6E4}">
                <adec:decorative xmlns:adec="http://schemas.microsoft.com/office/drawing/2017/decorative" val="1"/>
              </a:ext>
            </a:extLst>
          </p:cNvPr>
          <p:cNvCxnSpPr>
            <a:cxnSpLocks/>
          </p:cNvCxnSpPr>
          <p:nvPr/>
        </p:nvCxnSpPr>
        <p:spPr>
          <a:xfrm flipH="1">
            <a:off x="2745357" y="4468492"/>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8" name="Rounded Rectangle 3_1">
            <a:extLst>
              <a:ext uri="{FF2B5EF4-FFF2-40B4-BE49-F238E27FC236}">
                <a16:creationId xmlns:a16="http://schemas.microsoft.com/office/drawing/2014/main" id="{564F7B49-6396-0C75-77AA-49522F9B62DB}"/>
              </a:ext>
              <a:ext uri="{C183D7F6-B498-43B3-948B-1728B52AA6E4}">
                <adec:decorative xmlns:adec="http://schemas.microsoft.com/office/drawing/2017/decorative" val="1"/>
              </a:ext>
            </a:extLst>
          </p:cNvPr>
          <p:cNvSpPr>
            <a:spLocks/>
          </p:cNvSpPr>
          <p:nvPr/>
        </p:nvSpPr>
        <p:spPr>
          <a:xfrm>
            <a:off x="588263" y="4878790"/>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9" name="Rectangle: Rounded Corners 58">
            <a:extLst>
              <a:ext uri="{FF2B5EF4-FFF2-40B4-BE49-F238E27FC236}">
                <a16:creationId xmlns:a16="http://schemas.microsoft.com/office/drawing/2014/main" id="{BB03D67B-39E5-18EA-7927-E86E1904F94D}"/>
              </a:ext>
              <a:ext uri="{C183D7F6-B498-43B3-948B-1728B52AA6E4}">
                <adec:decorative xmlns:adec="http://schemas.microsoft.com/office/drawing/2017/decorative" val="1"/>
              </a:ext>
            </a:extLst>
          </p:cNvPr>
          <p:cNvSpPr>
            <a:spLocks/>
          </p:cNvSpPr>
          <p:nvPr/>
        </p:nvSpPr>
        <p:spPr bwMode="auto">
          <a:xfrm>
            <a:off x="728870" y="5039177"/>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DE493840-9839-E7E0-31EB-4310B6968EB6}"/>
              </a:ext>
            </a:extLst>
          </p:cNvPr>
          <p:cNvSpPr txBox="1">
            <a:spLocks/>
          </p:cNvSpPr>
          <p:nvPr/>
        </p:nvSpPr>
        <p:spPr>
          <a:xfrm>
            <a:off x="859800" y="5167801"/>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tab pos="2800350" algn="l"/>
              </a:tabLst>
              <a:defRPr/>
            </a:pPr>
            <a:r>
              <a:rPr kumimoji="0" lang="fr-FR" sz="1400" i="0" u="none" strike="noStrike" cap="none" normalizeH="0" baseline="0" noProof="0" dirty="0">
                <a:ln>
                  <a:noFill/>
                </a:ln>
                <a:effectLst/>
                <a:uLnTx/>
                <a:uFillTx/>
                <a:latin typeface="+mj-lt"/>
                <a:ea typeface="+mj-ea"/>
                <a:cs typeface="+mj-cs"/>
              </a:rPr>
              <a:t>Comment affiner la sortie des </a:t>
            </a:r>
            <a:br>
              <a:rPr kumimoji="0" lang="fr-FR" sz="1400" i="0" u="none" strike="noStrike" cap="none" normalizeH="0" baseline="0" noProof="0" dirty="0">
                <a:ln>
                  <a:noFill/>
                </a:ln>
                <a:effectLst/>
                <a:uLnTx/>
                <a:uFillTx/>
                <a:latin typeface="+mj-lt"/>
                <a:ea typeface="+mj-ea"/>
                <a:cs typeface="+mj-cs"/>
              </a:rPr>
            </a:br>
            <a:r>
              <a:rPr kumimoji="0" lang="fr-FR" sz="1400" i="0" u="none" strike="noStrike" cap="none" normalizeH="0" baseline="0" noProof="0" dirty="0">
                <a:ln>
                  <a:noFill/>
                </a:ln>
                <a:effectLst/>
                <a:uLnTx/>
                <a:uFillTx/>
                <a:latin typeface="+mj-lt"/>
                <a:ea typeface="+mj-ea"/>
                <a:cs typeface="+mj-cs"/>
              </a:rPr>
              <a:t>images à l’aide de </a:t>
            </a:r>
            <a:r>
              <a:rPr kumimoji="0" lang="fr-FR" sz="1400" i="0" u="none" strike="noStrike" cap="none" normalizeH="0" baseline="0" noProof="0" dirty="0" err="1">
                <a:ln>
                  <a:noFill/>
                </a:ln>
                <a:effectLst/>
                <a:uLnTx/>
                <a:uFillTx/>
                <a:latin typeface="+mj-lt"/>
                <a:ea typeface="+mj-ea"/>
                <a:cs typeface="+mj-cs"/>
              </a:rPr>
              <a:t>Copilot</a:t>
            </a:r>
            <a:r>
              <a:rPr kumimoji="0" lang="fr-FR" sz="1400" i="0" u="none" strike="noStrike" cap="none" normalizeH="0" baseline="0" noProof="0" dirty="0">
                <a:ln>
                  <a:noFill/>
                </a:ln>
                <a:effectLst/>
                <a:uLnTx/>
                <a:uFillTx/>
                <a:latin typeface="+mj-lt"/>
                <a:ea typeface="+mj-ea"/>
                <a:cs typeface="+mj-cs"/>
              </a:rPr>
              <a:t> ?</a:t>
            </a:r>
          </a:p>
        </p:txBody>
      </p:sp>
      <p:pic>
        <p:nvPicPr>
          <p:cNvPr id="61" name="Picture 60">
            <a:extLst>
              <a:ext uri="{FF2B5EF4-FFF2-40B4-BE49-F238E27FC236}">
                <a16:creationId xmlns:a16="http://schemas.microsoft.com/office/drawing/2014/main" id="{FADA5335-C7D0-9815-3C53-49C37A480E0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5972796"/>
            <a:ext cx="2428451" cy="442991"/>
          </a:xfrm>
          <a:prstGeom prst="rect">
            <a:avLst/>
          </a:prstGeom>
        </p:spPr>
      </p:pic>
      <p:cxnSp>
        <p:nvCxnSpPr>
          <p:cNvPr id="63" name="Straight Connector 62">
            <a:extLst>
              <a:ext uri="{FF2B5EF4-FFF2-40B4-BE49-F238E27FC236}">
                <a16:creationId xmlns:a16="http://schemas.microsoft.com/office/drawing/2014/main" id="{18F85068-24ED-E570-C0D7-51719E2AB22B}"/>
              </a:ext>
              <a:ext uri="{C183D7F6-B498-43B3-948B-1728B52AA6E4}">
                <adec:decorative xmlns:adec="http://schemas.microsoft.com/office/drawing/2017/decorative" val="1"/>
              </a:ext>
            </a:extLst>
          </p:cNvPr>
          <p:cNvCxnSpPr>
            <a:cxnSpLocks/>
          </p:cNvCxnSpPr>
          <p:nvPr/>
        </p:nvCxnSpPr>
        <p:spPr>
          <a:xfrm flipH="1">
            <a:off x="2745357" y="6371337"/>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61DDB122-A2F4-F9A1-02F0-75E32EC93C1E}"/>
              </a:ext>
            </a:extLst>
          </p:cNvPr>
          <p:cNvSpPr txBox="1">
            <a:spLocks/>
          </p:cNvSpPr>
          <p:nvPr/>
        </p:nvSpPr>
        <p:spPr>
          <a:xfrm>
            <a:off x="5025537" y="5264111"/>
            <a:ext cx="6217170" cy="882293"/>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fr-FR" sz="1050" dirty="0"/>
              <a:t>Demandez à </a:t>
            </a:r>
            <a:r>
              <a:rPr lang="fr-FR" sz="1050" dirty="0" err="1"/>
              <a:t>Copilot</a:t>
            </a:r>
            <a:r>
              <a:rPr lang="fr-FR" sz="1050" dirty="0"/>
              <a:t> de créer une image sans fournir de contexte</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fr-FR" sz="1050" dirty="0"/>
              <a:t>Utilisez des modificateurs descriptifs dans l’invitation et créez une invitation à créer une image avec plus de détails.</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fr-FR" sz="1050" dirty="0"/>
              <a:t>Demandez à </a:t>
            </a:r>
            <a:r>
              <a:rPr lang="fr-FR" sz="1050" dirty="0" err="1"/>
              <a:t>Copilot</a:t>
            </a:r>
            <a:r>
              <a:rPr lang="fr-FR" sz="1050" dirty="0"/>
              <a:t> de générer une image aléatoire</a:t>
            </a:r>
          </a:p>
        </p:txBody>
      </p:sp>
      <p:grpSp>
        <p:nvGrpSpPr>
          <p:cNvPr id="65" name="Group 64">
            <a:extLst>
              <a:ext uri="{FF2B5EF4-FFF2-40B4-BE49-F238E27FC236}">
                <a16:creationId xmlns:a16="http://schemas.microsoft.com/office/drawing/2014/main" id="{FAB56892-C000-8028-AB94-EE59B341D240}"/>
              </a:ext>
              <a:ext uri="{C183D7F6-B498-43B3-948B-1728B52AA6E4}">
                <adec:decorative xmlns:adec="http://schemas.microsoft.com/office/drawing/2017/decorative" val="1"/>
              </a:ext>
            </a:extLst>
          </p:cNvPr>
          <p:cNvGrpSpPr>
            <a:grpSpLocks/>
          </p:cNvGrpSpPr>
          <p:nvPr/>
        </p:nvGrpSpPr>
        <p:grpSpPr>
          <a:xfrm>
            <a:off x="968818" y="1809492"/>
            <a:ext cx="504382" cy="500924"/>
            <a:chOff x="547424" y="4293480"/>
            <a:chExt cx="640026" cy="657416"/>
          </a:xfrm>
        </p:grpSpPr>
        <p:grpSp>
          <p:nvGrpSpPr>
            <p:cNvPr id="66" name="Group 65">
              <a:extLst>
                <a:ext uri="{FF2B5EF4-FFF2-40B4-BE49-F238E27FC236}">
                  <a16:creationId xmlns:a16="http://schemas.microsoft.com/office/drawing/2014/main" id="{EF200476-E88A-6497-A881-EE1C38C24D54}"/>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1E1FCA17-F4BA-43BB-08EE-C542392BDCED}"/>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7E52704-F4E3-C07B-BCE6-C43BD066F1F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FBC54FB6-31A4-5A2B-1283-C81A38DC589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52FE8936-63C9-C08A-6050-620EC74FB4B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346C1EF7-AD61-0B9E-A28F-661017C521F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854874CD-6A1E-1CEC-AA57-0D701909D8C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000" i="0" u="none" strike="noStrike" cap="none" normalizeH="0" baseline="0" noProof="0">
                  <a:ln>
                    <a:noFill/>
                  </a:ln>
                  <a:solidFill>
                    <a:srgbClr val="C73ECC"/>
                  </a:solidFill>
                  <a:effectLst/>
                  <a:uLnTx/>
                  <a:uFillTx/>
                  <a:latin typeface="+mj-lt"/>
                  <a:ea typeface="+mj-ea"/>
                  <a:cs typeface="+mj-cs"/>
                </a:rPr>
                <a:t>1</a:t>
              </a:r>
            </a:p>
          </p:txBody>
        </p:sp>
      </p:grpSp>
      <p:grpSp>
        <p:nvGrpSpPr>
          <p:cNvPr id="73" name="Group 72">
            <a:extLst>
              <a:ext uri="{FF2B5EF4-FFF2-40B4-BE49-F238E27FC236}">
                <a16:creationId xmlns:a16="http://schemas.microsoft.com/office/drawing/2014/main" id="{F97260F9-6DE8-4E8A-1C70-E8B1E23C0424}"/>
              </a:ext>
              <a:ext uri="{C183D7F6-B498-43B3-948B-1728B52AA6E4}">
                <adec:decorative xmlns:adec="http://schemas.microsoft.com/office/drawing/2017/decorative" val="1"/>
              </a:ext>
            </a:extLst>
          </p:cNvPr>
          <p:cNvGrpSpPr>
            <a:grpSpLocks/>
          </p:cNvGrpSpPr>
          <p:nvPr/>
        </p:nvGrpSpPr>
        <p:grpSpPr>
          <a:xfrm>
            <a:off x="968818" y="3632143"/>
            <a:ext cx="504382" cy="500924"/>
            <a:chOff x="547424" y="4293480"/>
            <a:chExt cx="640026" cy="657416"/>
          </a:xfrm>
        </p:grpSpPr>
        <p:grpSp>
          <p:nvGrpSpPr>
            <p:cNvPr id="74" name="Group 73">
              <a:extLst>
                <a:ext uri="{FF2B5EF4-FFF2-40B4-BE49-F238E27FC236}">
                  <a16:creationId xmlns:a16="http://schemas.microsoft.com/office/drawing/2014/main" id="{270808FA-EAAE-22F0-1A06-48B0D6C0FACC}"/>
                </a:ext>
              </a:extLst>
            </p:cNvPr>
            <p:cNvGrpSpPr/>
            <p:nvPr/>
          </p:nvGrpSpPr>
          <p:grpSpPr>
            <a:xfrm>
              <a:off x="547424" y="4293480"/>
              <a:ext cx="640026" cy="657416"/>
              <a:chOff x="987658" y="5065483"/>
              <a:chExt cx="1169054" cy="1200820"/>
            </a:xfrm>
          </p:grpSpPr>
          <p:grpSp>
            <p:nvGrpSpPr>
              <p:cNvPr id="76" name="Group 75">
                <a:extLst>
                  <a:ext uri="{FF2B5EF4-FFF2-40B4-BE49-F238E27FC236}">
                    <a16:creationId xmlns:a16="http://schemas.microsoft.com/office/drawing/2014/main" id="{33F6D596-0233-0393-C48C-7C06406DD939}"/>
                  </a:ext>
                </a:extLst>
              </p:cNvPr>
              <p:cNvGrpSpPr/>
              <p:nvPr/>
            </p:nvGrpSpPr>
            <p:grpSpPr>
              <a:xfrm>
                <a:off x="987658" y="5065483"/>
                <a:ext cx="1169054" cy="1200820"/>
                <a:chOff x="6349393" y="1711575"/>
                <a:chExt cx="5590022" cy="5674618"/>
              </a:xfrm>
            </p:grpSpPr>
            <p:sp>
              <p:nvSpPr>
                <p:cNvPr id="79" name="Rounded Rectangle 3_1">
                  <a:extLst>
                    <a:ext uri="{FF2B5EF4-FFF2-40B4-BE49-F238E27FC236}">
                      <a16:creationId xmlns:a16="http://schemas.microsoft.com/office/drawing/2014/main" id="{28F6C224-BA72-F16B-1616-9AC23654C20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Rounded Rectangle 3_1">
                  <a:extLst>
                    <a:ext uri="{FF2B5EF4-FFF2-40B4-BE49-F238E27FC236}">
                      <a16:creationId xmlns:a16="http://schemas.microsoft.com/office/drawing/2014/main" id="{98ABF773-5FE4-D59F-C6D1-61626AA593AA}"/>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Rounded Rectangle 3_1">
                <a:extLst>
                  <a:ext uri="{FF2B5EF4-FFF2-40B4-BE49-F238E27FC236}">
                    <a16:creationId xmlns:a16="http://schemas.microsoft.com/office/drawing/2014/main" id="{324711B3-4CB2-C3DE-28C4-4352F194801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ounded Rectangle 24_1">
                <a:extLst>
                  <a:ext uri="{FF2B5EF4-FFF2-40B4-BE49-F238E27FC236}">
                    <a16:creationId xmlns:a16="http://schemas.microsoft.com/office/drawing/2014/main" id="{7224BFF0-BC4E-A0AD-0276-1F5F315924E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5" name="Oval 74">
              <a:extLst>
                <a:ext uri="{FF2B5EF4-FFF2-40B4-BE49-F238E27FC236}">
                  <a16:creationId xmlns:a16="http://schemas.microsoft.com/office/drawing/2014/main" id="{21B36AA4-A2C0-7B45-0C2F-E9ED65599FC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a:solidFill>
                    <a:srgbClr val="C73ECC"/>
                  </a:solidFill>
                  <a:latin typeface="+mj-lt"/>
                  <a:ea typeface="+mj-ea"/>
                  <a:cs typeface="+mj-cs"/>
                </a:rPr>
                <a:t>2</a:t>
              </a:r>
            </a:p>
          </p:txBody>
        </p:sp>
      </p:grpSp>
      <p:grpSp>
        <p:nvGrpSpPr>
          <p:cNvPr id="81" name="Group 80">
            <a:extLst>
              <a:ext uri="{FF2B5EF4-FFF2-40B4-BE49-F238E27FC236}">
                <a16:creationId xmlns:a16="http://schemas.microsoft.com/office/drawing/2014/main" id="{A52F33D0-EC66-8107-A09B-9F738B592463}"/>
              </a:ext>
              <a:ext uri="{C183D7F6-B498-43B3-948B-1728B52AA6E4}">
                <adec:decorative xmlns:adec="http://schemas.microsoft.com/office/drawing/2017/decorative" val="1"/>
              </a:ext>
            </a:extLst>
          </p:cNvPr>
          <p:cNvGrpSpPr>
            <a:grpSpLocks/>
          </p:cNvGrpSpPr>
          <p:nvPr/>
        </p:nvGrpSpPr>
        <p:grpSpPr>
          <a:xfrm>
            <a:off x="968818" y="5454794"/>
            <a:ext cx="504382" cy="500924"/>
            <a:chOff x="547424" y="4293480"/>
            <a:chExt cx="640026" cy="657416"/>
          </a:xfrm>
        </p:grpSpPr>
        <p:grpSp>
          <p:nvGrpSpPr>
            <p:cNvPr id="82" name="Group 81">
              <a:extLst>
                <a:ext uri="{FF2B5EF4-FFF2-40B4-BE49-F238E27FC236}">
                  <a16:creationId xmlns:a16="http://schemas.microsoft.com/office/drawing/2014/main" id="{DACD7204-BCAF-D770-AC99-80EE7D214AAC}"/>
                </a:ext>
              </a:extLst>
            </p:cNvPr>
            <p:cNvGrpSpPr/>
            <p:nvPr/>
          </p:nvGrpSpPr>
          <p:grpSpPr>
            <a:xfrm>
              <a:off x="547424" y="4293480"/>
              <a:ext cx="640026" cy="657416"/>
              <a:chOff x="987658" y="5065483"/>
              <a:chExt cx="1169054" cy="1200820"/>
            </a:xfrm>
          </p:grpSpPr>
          <p:grpSp>
            <p:nvGrpSpPr>
              <p:cNvPr id="84" name="Group 83">
                <a:extLst>
                  <a:ext uri="{FF2B5EF4-FFF2-40B4-BE49-F238E27FC236}">
                    <a16:creationId xmlns:a16="http://schemas.microsoft.com/office/drawing/2014/main" id="{9A3C748A-3124-0F44-78E7-D6B608583320}"/>
                  </a:ext>
                </a:extLst>
              </p:cNvPr>
              <p:cNvGrpSpPr/>
              <p:nvPr/>
            </p:nvGrpSpPr>
            <p:grpSpPr>
              <a:xfrm>
                <a:off x="987658" y="5065483"/>
                <a:ext cx="1169054" cy="1200820"/>
                <a:chOff x="6349393" y="1711575"/>
                <a:chExt cx="5590022" cy="5674618"/>
              </a:xfrm>
            </p:grpSpPr>
            <p:sp>
              <p:nvSpPr>
                <p:cNvPr id="87" name="Rounded Rectangle 3_1">
                  <a:extLst>
                    <a:ext uri="{FF2B5EF4-FFF2-40B4-BE49-F238E27FC236}">
                      <a16:creationId xmlns:a16="http://schemas.microsoft.com/office/drawing/2014/main" id="{E8214AC8-C1AF-E46C-AFA2-7F0E0A53649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ounded Rectangle 3_1">
                  <a:extLst>
                    <a:ext uri="{FF2B5EF4-FFF2-40B4-BE49-F238E27FC236}">
                      <a16:creationId xmlns:a16="http://schemas.microsoft.com/office/drawing/2014/main" id="{BAD822C0-A27F-5E02-A2AC-D2F5B057E33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5" name="Rounded Rectangle 3_1">
                <a:extLst>
                  <a:ext uri="{FF2B5EF4-FFF2-40B4-BE49-F238E27FC236}">
                    <a16:creationId xmlns:a16="http://schemas.microsoft.com/office/drawing/2014/main" id="{B5B05902-B0A6-9253-3CC2-92C5F63026E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Rounded Rectangle 24_1">
                <a:extLst>
                  <a:ext uri="{FF2B5EF4-FFF2-40B4-BE49-F238E27FC236}">
                    <a16:creationId xmlns:a16="http://schemas.microsoft.com/office/drawing/2014/main" id="{EA4358F6-6BCA-7108-BF10-418CD0E47C6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3" name="Oval 82">
              <a:extLst>
                <a:ext uri="{FF2B5EF4-FFF2-40B4-BE49-F238E27FC236}">
                  <a16:creationId xmlns:a16="http://schemas.microsoft.com/office/drawing/2014/main" id="{D071FFD5-D69F-FB44-0D94-33FA73483EF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2000">
                  <a:solidFill>
                    <a:srgbClr val="C73ECC"/>
                  </a:solidFill>
                  <a:latin typeface="+mj-lt"/>
                  <a:ea typeface="+mj-ea"/>
                  <a:cs typeface="+mj-cs"/>
                </a:rPr>
                <a:t>3</a:t>
              </a:r>
            </a:p>
          </p:txBody>
        </p:sp>
      </p:grpSp>
      <p:grpSp>
        <p:nvGrpSpPr>
          <p:cNvPr id="100" name="Graphic 98">
            <a:extLst>
              <a:ext uri="{FF2B5EF4-FFF2-40B4-BE49-F238E27FC236}">
                <a16:creationId xmlns:a16="http://schemas.microsoft.com/office/drawing/2014/main" id="{BF6CB0B8-1828-183E-8C38-E19DE1D05EFC}"/>
              </a:ext>
              <a:ext uri="{C183D7F6-B498-43B3-948B-1728B52AA6E4}">
                <adec:decorative xmlns:adec="http://schemas.microsoft.com/office/drawing/2017/decorative" val="1"/>
              </a:ext>
            </a:extLst>
          </p:cNvPr>
          <p:cNvGrpSpPr/>
          <p:nvPr/>
        </p:nvGrpSpPr>
        <p:grpSpPr>
          <a:xfrm>
            <a:off x="4997704" y="2195491"/>
            <a:ext cx="217234" cy="157702"/>
            <a:chOff x="-5493484" y="3293434"/>
            <a:chExt cx="4667181" cy="3388166"/>
          </a:xfrm>
        </p:grpSpPr>
        <p:sp>
          <p:nvSpPr>
            <p:cNvPr id="101" name="Freeform: Shape 100">
              <a:extLst>
                <a:ext uri="{FF2B5EF4-FFF2-40B4-BE49-F238E27FC236}">
                  <a16:creationId xmlns:a16="http://schemas.microsoft.com/office/drawing/2014/main" id="{4FC5E063-3EBE-4E1B-DFB9-203154CB9E5D}"/>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C69CB1C-20F0-0C98-CBBD-F668245B5F27}"/>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grpSp>
        <p:nvGrpSpPr>
          <p:cNvPr id="104" name="Graphic 98">
            <a:extLst>
              <a:ext uri="{FF2B5EF4-FFF2-40B4-BE49-F238E27FC236}">
                <a16:creationId xmlns:a16="http://schemas.microsoft.com/office/drawing/2014/main" id="{6CE8A65D-2507-7CFA-C541-E7F2A356A466}"/>
              </a:ext>
              <a:ext uri="{C183D7F6-B498-43B3-948B-1728B52AA6E4}">
                <adec:decorative xmlns:adec="http://schemas.microsoft.com/office/drawing/2017/decorative" val="1"/>
              </a:ext>
            </a:extLst>
          </p:cNvPr>
          <p:cNvGrpSpPr/>
          <p:nvPr/>
        </p:nvGrpSpPr>
        <p:grpSpPr>
          <a:xfrm>
            <a:off x="4997704" y="3428791"/>
            <a:ext cx="217234" cy="157702"/>
            <a:chOff x="-5493484" y="3293434"/>
            <a:chExt cx="4667181" cy="3388166"/>
          </a:xfrm>
        </p:grpSpPr>
        <p:sp>
          <p:nvSpPr>
            <p:cNvPr id="105" name="Freeform: Shape 104">
              <a:extLst>
                <a:ext uri="{FF2B5EF4-FFF2-40B4-BE49-F238E27FC236}">
                  <a16:creationId xmlns:a16="http://schemas.microsoft.com/office/drawing/2014/main" id="{C8A5C8C6-78E6-D6AC-8D01-19CEBAFC8DB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58C6582-A838-446C-8E7B-A6BC508CBA1F}"/>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grpSp>
        <p:nvGrpSpPr>
          <p:cNvPr id="107" name="Graphic 98">
            <a:extLst>
              <a:ext uri="{FF2B5EF4-FFF2-40B4-BE49-F238E27FC236}">
                <a16:creationId xmlns:a16="http://schemas.microsoft.com/office/drawing/2014/main" id="{04D76AA2-9955-CC66-851A-5282E9210964}"/>
              </a:ext>
              <a:ext uri="{C183D7F6-B498-43B3-948B-1728B52AA6E4}">
                <adec:decorative xmlns:adec="http://schemas.microsoft.com/office/drawing/2017/decorative" val="1"/>
              </a:ext>
            </a:extLst>
          </p:cNvPr>
          <p:cNvGrpSpPr/>
          <p:nvPr/>
        </p:nvGrpSpPr>
        <p:grpSpPr>
          <a:xfrm>
            <a:off x="4997704" y="5520604"/>
            <a:ext cx="217234" cy="157702"/>
            <a:chOff x="-5493484" y="3293434"/>
            <a:chExt cx="4667181" cy="3388166"/>
          </a:xfrm>
        </p:grpSpPr>
        <p:sp>
          <p:nvSpPr>
            <p:cNvPr id="108" name="Freeform: Shape 107">
              <a:extLst>
                <a:ext uri="{FF2B5EF4-FFF2-40B4-BE49-F238E27FC236}">
                  <a16:creationId xmlns:a16="http://schemas.microsoft.com/office/drawing/2014/main" id="{475E58A9-D9ED-BDB2-D50E-C50D2669E9D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4A26EB9-F6D7-051D-EEC5-D1AF613D7C49}"/>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1CE825FB-F6A4-FD45-0074-5FBB8EC9E13B}"/>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42648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60F3-7867-3F82-98DB-DFEB50865AFB}"/>
              </a:ext>
            </a:extLst>
          </p:cNvPr>
          <p:cNvSpPr>
            <a:spLocks noGrp="1"/>
          </p:cNvSpPr>
          <p:nvPr>
            <p:ph type="title"/>
          </p:nvPr>
        </p:nvSpPr>
        <p:spPr>
          <a:xfrm>
            <a:off x="588963" y="483326"/>
            <a:ext cx="11017250" cy="492443"/>
          </a:xfrm>
        </p:spPr>
        <p:txBody>
          <a:bodyPr/>
          <a:lstStyle/>
          <a:p>
            <a:r>
              <a:rPr lang="fr-FR"/>
              <a:t>Qu’est ce que l’IA générative ?</a:t>
            </a:r>
          </a:p>
        </p:txBody>
      </p:sp>
      <p:sp>
        <p:nvSpPr>
          <p:cNvPr id="11" name="Rectangle: Rounded Corners 10">
            <a:extLst>
              <a:ext uri="{FF2B5EF4-FFF2-40B4-BE49-F238E27FC236}">
                <a16:creationId xmlns:a16="http://schemas.microsoft.com/office/drawing/2014/main" id="{1ADCD422-E42B-8D40-21E6-04120BA6FB30}"/>
              </a:ext>
              <a:ext uri="{C183D7F6-B498-43B3-948B-1728B52AA6E4}">
                <adec:decorative xmlns:adec="http://schemas.microsoft.com/office/drawing/2017/decorative" val="1"/>
              </a:ext>
            </a:extLst>
          </p:cNvPr>
          <p:cNvSpPr>
            <a:spLocks/>
          </p:cNvSpPr>
          <p:nvPr/>
        </p:nvSpPr>
        <p:spPr>
          <a:xfrm>
            <a:off x="578791" y="2524124"/>
            <a:ext cx="11034991" cy="3768201"/>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400">
              <a:solidFill>
                <a:srgbClr val="FF5C39"/>
              </a:solidFill>
              <a:latin typeface="Segoe UI Semibold"/>
              <a:cs typeface="Segoe UI" panose="020B0502040204020203" pitchFamily="34" charset="0"/>
            </a:endParaRPr>
          </a:p>
        </p:txBody>
      </p:sp>
      <p:sp>
        <p:nvSpPr>
          <p:cNvPr id="14" name="TextBox 13">
            <a:extLst>
              <a:ext uri="{FF2B5EF4-FFF2-40B4-BE49-F238E27FC236}">
                <a16:creationId xmlns:a16="http://schemas.microsoft.com/office/drawing/2014/main" id="{893284DA-7148-E116-E5F9-87E6E2B2FCE4}"/>
              </a:ext>
            </a:extLst>
          </p:cNvPr>
          <p:cNvSpPr txBox="1">
            <a:spLocks/>
          </p:cNvSpPr>
          <p:nvPr/>
        </p:nvSpPr>
        <p:spPr>
          <a:xfrm>
            <a:off x="588963" y="1055991"/>
            <a:ext cx="11017250" cy="1384995"/>
          </a:xfrm>
          <a:prstGeom prst="rect">
            <a:avLst/>
          </a:prstGeom>
          <a:noFill/>
        </p:spPr>
        <p:txBody>
          <a:bodyPr wrap="square" lIns="0" tIns="0" rIns="0" bIns="0">
            <a:spAutoFit/>
          </a:bodyPr>
          <a:lstStyle/>
          <a:p>
            <a:pPr defTabSz="932742">
              <a:spcBef>
                <a:spcPct val="0"/>
              </a:spcBef>
            </a:pPr>
            <a:r>
              <a:rPr lang="fr-FR" sz="1800" dirty="0">
                <a:ln w="3175">
                  <a:noFill/>
                </a:ln>
                <a:gradFill flip="none" rotWithShape="1">
                  <a:gsLst>
                    <a:gs pos="0">
                      <a:schemeClr val="accent1"/>
                    </a:gs>
                    <a:gs pos="100000">
                      <a:schemeClr val="accent2"/>
                    </a:gs>
                  </a:gsLst>
                  <a:lin ang="10800000" scaled="1"/>
                  <a:tileRect/>
                </a:gradFill>
                <a:latin typeface="+mj-lt"/>
                <a:ea typeface="+mj-ea"/>
                <a:cs typeface="+mj-cs"/>
              </a:rPr>
              <a:t>L’IA générative est une branche de l’intelligence artificielle axée sur la création de nouveaux contenus. Contrairement à l’IA traditionnelle, qui se limite à classifier ou prédire à partir des données, l’IA générative est capable de produire des créations originales telles que des images, des textes, de la musique, et bien plus encore. Travailler avec l’IA générative, c’est comme collaborer avec un artiste ou </a:t>
            </a:r>
            <a:br>
              <a:rPr lang="fr-FR" sz="1800" dirty="0">
                <a:ln w="3175">
                  <a:noFill/>
                </a:ln>
                <a:gradFill flip="none" rotWithShape="1">
                  <a:gsLst>
                    <a:gs pos="0">
                      <a:schemeClr val="accent1"/>
                    </a:gs>
                    <a:gs pos="100000">
                      <a:schemeClr val="accent2"/>
                    </a:gs>
                  </a:gsLst>
                  <a:lin ang="10800000" scaled="1"/>
                  <a:tileRect/>
                </a:gradFill>
                <a:latin typeface="+mj-lt"/>
                <a:ea typeface="+mj-ea"/>
                <a:cs typeface="+mj-cs"/>
              </a:rPr>
            </a:br>
            <a:r>
              <a:rPr lang="fr-FR" sz="1800" dirty="0">
                <a:ln w="3175">
                  <a:noFill/>
                </a:ln>
                <a:gradFill flip="none" rotWithShape="1">
                  <a:gsLst>
                    <a:gs pos="0">
                      <a:schemeClr val="accent1"/>
                    </a:gs>
                    <a:gs pos="100000">
                      <a:schemeClr val="accent2"/>
                    </a:gs>
                  </a:gsLst>
                  <a:lin ang="10800000" scaled="1"/>
                  <a:tileRect/>
                </a:gradFill>
                <a:latin typeface="+mj-lt"/>
                <a:ea typeface="+mj-ea"/>
                <a:cs typeface="+mj-cs"/>
              </a:rPr>
              <a:t>un écrivain numérique qui apprend des exemples et crée ensuite quelque chose d’entièrement nouveau.</a:t>
            </a:r>
          </a:p>
        </p:txBody>
      </p:sp>
      <p:grpSp>
        <p:nvGrpSpPr>
          <p:cNvPr id="17" name="Group 16">
            <a:extLst>
              <a:ext uri="{FF2B5EF4-FFF2-40B4-BE49-F238E27FC236}">
                <a16:creationId xmlns:a16="http://schemas.microsoft.com/office/drawing/2014/main" id="{9670257B-3036-BCD5-A3EF-59602B47DD28}"/>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8" name="Arrow: U-Turn 17">
              <a:extLst>
                <a:ext uri="{FF2B5EF4-FFF2-40B4-BE49-F238E27FC236}">
                  <a16:creationId xmlns:a16="http://schemas.microsoft.com/office/drawing/2014/main" id="{1C229915-DCCC-ECAA-C8FC-A6578F0BDA4C}"/>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4EA7C474-1EE9-0CCD-4A76-D5EB09A78E3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2" name="Rounded Rectangle 3_1">
            <a:extLst>
              <a:ext uri="{FF2B5EF4-FFF2-40B4-BE49-F238E27FC236}">
                <a16:creationId xmlns:a16="http://schemas.microsoft.com/office/drawing/2014/main" id="{5C58860E-C4D9-84D2-D808-31B5FDB2C4A6}"/>
              </a:ext>
              <a:ext uri="{C183D7F6-B498-43B3-948B-1728B52AA6E4}">
                <adec:decorative xmlns:adec="http://schemas.microsoft.com/office/drawing/2017/decorative" val="1"/>
              </a:ext>
            </a:extLst>
          </p:cNvPr>
          <p:cNvSpPr>
            <a:spLocks/>
          </p:cNvSpPr>
          <p:nvPr/>
        </p:nvSpPr>
        <p:spPr>
          <a:xfrm>
            <a:off x="762572"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0" name="Rectangle: Rounded Corners 19">
            <a:extLst>
              <a:ext uri="{FF2B5EF4-FFF2-40B4-BE49-F238E27FC236}">
                <a16:creationId xmlns:a16="http://schemas.microsoft.com/office/drawing/2014/main" id="{2BA85D0D-B74E-D61D-5018-A89DA9A2D5E8}"/>
              </a:ext>
            </a:extLst>
          </p:cNvPr>
          <p:cNvSpPr>
            <a:spLocks/>
          </p:cNvSpPr>
          <p:nvPr/>
        </p:nvSpPr>
        <p:spPr bwMode="auto">
          <a:xfrm>
            <a:off x="902125" y="2861971"/>
            <a:ext cx="4912221" cy="395288"/>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fr-FR" sz="1600">
                <a:solidFill>
                  <a:schemeClr val="accent2"/>
                </a:solidFill>
                <a:effectLst/>
                <a:latin typeface="+mj-lt"/>
                <a:ea typeface="+mj-ea"/>
                <a:cs typeface="+mj-cs"/>
              </a:rPr>
              <a:t>Exemples </a:t>
            </a:r>
          </a:p>
        </p:txBody>
      </p:sp>
      <p:sp>
        <p:nvSpPr>
          <p:cNvPr id="23" name="TextBox 22">
            <a:extLst>
              <a:ext uri="{FF2B5EF4-FFF2-40B4-BE49-F238E27FC236}">
                <a16:creationId xmlns:a16="http://schemas.microsoft.com/office/drawing/2014/main" id="{011E4355-461B-30A4-7D49-8DE3F6861451}"/>
              </a:ext>
            </a:extLst>
          </p:cNvPr>
          <p:cNvSpPr txBox="1">
            <a:spLocks/>
          </p:cNvSpPr>
          <p:nvPr/>
        </p:nvSpPr>
        <p:spPr>
          <a:xfrm>
            <a:off x="977751" y="3411897"/>
            <a:ext cx="4861275" cy="2539157"/>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fr-FR" sz="1400" dirty="0">
                <a:effectLst/>
                <a:latin typeface="+mj-lt"/>
                <a:ea typeface="+mj-ea"/>
                <a:cs typeface="+mj-cs"/>
              </a:rPr>
              <a:t>Art et design : </a:t>
            </a:r>
            <a:r>
              <a:rPr lang="fr-FR" sz="1400" dirty="0">
                <a:effectLst/>
              </a:rPr>
              <a:t>L’IA peut créer des œuvres d’art uniques, concevoir des logos et même générer des modèles </a:t>
            </a:r>
            <a:br>
              <a:rPr lang="fr-FR" sz="1400" dirty="0">
                <a:effectLst/>
              </a:rPr>
            </a:br>
            <a:r>
              <a:rPr lang="fr-FR" sz="1400" dirty="0">
                <a:effectLst/>
              </a:rPr>
              <a:t>de mode.</a:t>
            </a:r>
          </a:p>
          <a:p>
            <a:pPr marL="223838" indent="-223838">
              <a:spcAft>
                <a:spcPts val="1000"/>
              </a:spcAft>
              <a:buFont typeface="Arial" panose="020B0604020202020204" pitchFamily="34" charset="0"/>
              <a:buChar char="•"/>
            </a:pPr>
            <a:r>
              <a:rPr lang="fr-FR" sz="1400" dirty="0">
                <a:latin typeface="+mj-lt"/>
                <a:ea typeface="+mj-ea"/>
                <a:cs typeface="+mj-cs"/>
              </a:rPr>
              <a:t>Musique : </a:t>
            </a:r>
            <a:r>
              <a:rPr lang="fr-FR" sz="1400" dirty="0">
                <a:effectLst/>
              </a:rPr>
              <a:t>L’IA peut composer des morceaux de musique originaux ou aider les musiciens à créer de nouveaux sons.</a:t>
            </a:r>
          </a:p>
          <a:p>
            <a:pPr marL="223838" indent="-223838">
              <a:spcAft>
                <a:spcPts val="1000"/>
              </a:spcAft>
              <a:buFont typeface="Arial" panose="020B0604020202020204" pitchFamily="34" charset="0"/>
              <a:buChar char="•"/>
            </a:pPr>
            <a:r>
              <a:rPr lang="fr-FR" sz="1400" dirty="0">
                <a:latin typeface="+mj-lt"/>
                <a:ea typeface="+mj-ea"/>
                <a:cs typeface="+mj-cs"/>
              </a:rPr>
              <a:t>Écriture : </a:t>
            </a:r>
            <a:r>
              <a:rPr lang="fr-FR" sz="1400" dirty="0">
                <a:effectLst/>
              </a:rPr>
              <a:t>L’IA peut écrire des histoires, des poèmes </a:t>
            </a:r>
            <a:br>
              <a:rPr lang="fr-FR" sz="1400" dirty="0">
                <a:effectLst/>
              </a:rPr>
            </a:br>
            <a:r>
              <a:rPr lang="fr-FR" sz="1400" dirty="0">
                <a:effectLst/>
              </a:rPr>
              <a:t>et même aider à faire les devoirs en générant des idées </a:t>
            </a:r>
            <a:br>
              <a:rPr lang="fr-FR" sz="1400" dirty="0">
                <a:effectLst/>
              </a:rPr>
            </a:br>
            <a:r>
              <a:rPr lang="fr-FR" sz="1400" dirty="0">
                <a:effectLst/>
              </a:rPr>
              <a:t>et du contenu.</a:t>
            </a:r>
          </a:p>
          <a:p>
            <a:pPr marL="223838" indent="-223838">
              <a:spcAft>
                <a:spcPts val="1000"/>
              </a:spcAft>
              <a:buFont typeface="Arial" panose="020B0604020202020204" pitchFamily="34" charset="0"/>
              <a:buChar char="•"/>
            </a:pPr>
            <a:r>
              <a:rPr lang="fr-FR" sz="1400" dirty="0">
                <a:latin typeface="+mj-lt"/>
                <a:ea typeface="+mj-ea"/>
                <a:cs typeface="+mj-cs"/>
              </a:rPr>
              <a:t>Jeux : </a:t>
            </a:r>
            <a:r>
              <a:rPr lang="fr-FR" sz="1400" dirty="0">
                <a:effectLst/>
              </a:rPr>
              <a:t>L’IA peut concevoir des niveaux de jeu, des personnages et même des univers de jeu entiers.</a:t>
            </a:r>
          </a:p>
        </p:txBody>
      </p:sp>
      <p:grpSp>
        <p:nvGrpSpPr>
          <p:cNvPr id="28" name="Group 27">
            <a:extLst>
              <a:ext uri="{FF2B5EF4-FFF2-40B4-BE49-F238E27FC236}">
                <a16:creationId xmlns:a16="http://schemas.microsoft.com/office/drawing/2014/main" id="{2CC9C51F-1141-33E6-9621-C087E93657AF}"/>
              </a:ext>
              <a:ext uri="{C183D7F6-B498-43B3-948B-1728B52AA6E4}">
                <adec:decorative xmlns:adec="http://schemas.microsoft.com/office/drawing/2017/decorative" val="1"/>
              </a:ext>
            </a:extLst>
          </p:cNvPr>
          <p:cNvGrpSpPr>
            <a:grpSpLocks/>
          </p:cNvGrpSpPr>
          <p:nvPr/>
        </p:nvGrpSpPr>
        <p:grpSpPr>
          <a:xfrm>
            <a:off x="5393181" y="2805827"/>
            <a:ext cx="511080" cy="507576"/>
            <a:chOff x="547424" y="4293480"/>
            <a:chExt cx="640026" cy="657416"/>
          </a:xfrm>
        </p:grpSpPr>
        <p:grpSp>
          <p:nvGrpSpPr>
            <p:cNvPr id="29" name="Group 28">
              <a:extLst>
                <a:ext uri="{FF2B5EF4-FFF2-40B4-BE49-F238E27FC236}">
                  <a16:creationId xmlns:a16="http://schemas.microsoft.com/office/drawing/2014/main" id="{22E8560E-2EF5-AFB8-ABC4-4A24C63D5EB8}"/>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4D303278-F062-6DD0-7CE7-5174C4614080}"/>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98AE80ED-4929-22DC-68C3-456E7C84B25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E6E2FC8A-4A4D-3BDB-6626-82FDBB657E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93CF0050-8668-031D-8D69-9320ED0CE0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85A47B7B-119C-05F7-2B03-1C33D4524E1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893B98B9-20DF-0290-D67B-F654AC4B78E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3" name="CompanyDirectory_EF0D">
            <a:extLst>
              <a:ext uri="{FF2B5EF4-FFF2-40B4-BE49-F238E27FC236}">
                <a16:creationId xmlns:a16="http://schemas.microsoft.com/office/drawing/2014/main" id="{C03FE11F-A1E7-B620-1A46-0941FE79CB9F}"/>
              </a:ext>
              <a:ext uri="{C183D7F6-B498-43B3-948B-1728B52AA6E4}">
                <adec:decorative xmlns:adec="http://schemas.microsoft.com/office/drawing/2017/decorative" val="1"/>
              </a:ext>
            </a:extLst>
          </p:cNvPr>
          <p:cNvSpPr>
            <a:spLocks noChangeAspect="1" noEditPoints="1"/>
          </p:cNvSpPr>
          <p:nvPr/>
        </p:nvSpPr>
        <p:spPr bwMode="auto">
          <a:xfrm>
            <a:off x="5550617" y="2950599"/>
            <a:ext cx="196208" cy="21803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25" name="Rounded Rectangle 3_1_1">
            <a:extLst>
              <a:ext uri="{FF2B5EF4-FFF2-40B4-BE49-F238E27FC236}">
                <a16:creationId xmlns:a16="http://schemas.microsoft.com/office/drawing/2014/main" id="{B12F22F0-BC59-7F47-990F-B6DC67897839}"/>
              </a:ext>
              <a:ext uri="{C183D7F6-B498-43B3-948B-1728B52AA6E4}">
                <adec:decorative xmlns:adec="http://schemas.microsoft.com/office/drawing/2017/decorative" val="1"/>
              </a:ext>
            </a:extLst>
          </p:cNvPr>
          <p:cNvSpPr>
            <a:spLocks/>
          </p:cNvSpPr>
          <p:nvPr/>
        </p:nvSpPr>
        <p:spPr>
          <a:xfrm>
            <a:off x="6187727"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Rectangle: Rounded Corners 20">
            <a:extLst>
              <a:ext uri="{FF2B5EF4-FFF2-40B4-BE49-F238E27FC236}">
                <a16:creationId xmlns:a16="http://schemas.microsoft.com/office/drawing/2014/main" id="{672660C8-4C87-4D27-FD0A-6C84E49E5A0C}"/>
              </a:ext>
            </a:extLst>
          </p:cNvPr>
          <p:cNvSpPr>
            <a:spLocks/>
          </p:cNvSpPr>
          <p:nvPr/>
        </p:nvSpPr>
        <p:spPr bwMode="auto">
          <a:xfrm>
            <a:off x="6327281" y="2861971"/>
            <a:ext cx="4912221" cy="395288"/>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fr-FR" sz="1600">
                <a:solidFill>
                  <a:schemeClr val="accent1"/>
                </a:solidFill>
                <a:effectLst/>
                <a:latin typeface="+mj-lt"/>
                <a:ea typeface="+mj-ea"/>
                <a:cs typeface="+mj-cs"/>
              </a:rPr>
              <a:t>Éthique et responsabilité</a:t>
            </a:r>
          </a:p>
        </p:txBody>
      </p:sp>
      <p:sp>
        <p:nvSpPr>
          <p:cNvPr id="24" name="TextBox 23">
            <a:extLst>
              <a:ext uri="{FF2B5EF4-FFF2-40B4-BE49-F238E27FC236}">
                <a16:creationId xmlns:a16="http://schemas.microsoft.com/office/drawing/2014/main" id="{50F3649D-CE75-C08C-E09C-D2DD8174A948}"/>
              </a:ext>
            </a:extLst>
          </p:cNvPr>
          <p:cNvSpPr txBox="1">
            <a:spLocks/>
          </p:cNvSpPr>
          <p:nvPr/>
        </p:nvSpPr>
        <p:spPr>
          <a:xfrm>
            <a:off x="6416039" y="3411897"/>
            <a:ext cx="4861275" cy="2626360"/>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fr-FR" sz="1400" dirty="0">
                <a:latin typeface="+mj-lt"/>
                <a:ea typeface="+mj-ea"/>
                <a:cs typeface="+mj-cs"/>
              </a:rPr>
              <a:t>Utilisation responsable de l’IA : </a:t>
            </a:r>
            <a:r>
              <a:rPr lang="fr-FR" sz="1400" dirty="0">
                <a:effectLst/>
              </a:rPr>
              <a:t>Il est important d’utiliser l’IA de manière éthique et respectueuse. Cela signifie qu’il ne faut pas utiliser l’IA pour créer des contenus nuisibles ou trompeurs.</a:t>
            </a:r>
          </a:p>
          <a:p>
            <a:pPr marL="223838" indent="-223838">
              <a:spcAft>
                <a:spcPts val="1000"/>
              </a:spcAft>
              <a:buFont typeface="Arial" panose="020B0604020202020204" pitchFamily="34" charset="0"/>
              <a:buChar char="•"/>
            </a:pPr>
            <a:r>
              <a:rPr lang="fr-FR" sz="1400" dirty="0">
                <a:latin typeface="+mj-lt"/>
                <a:ea typeface="+mj-ea"/>
                <a:cs typeface="+mj-cs"/>
              </a:rPr>
              <a:t>Vie privée et consentement : </a:t>
            </a:r>
            <a:r>
              <a:rPr lang="fr-FR" sz="1400" dirty="0">
                <a:effectLst/>
              </a:rPr>
              <a:t>Respectez toujours la vie privée des personnes et obtenez leur autorisation avant d’utiliser leurs données.</a:t>
            </a:r>
          </a:p>
          <a:p>
            <a:pPr marL="223838" indent="-223838">
              <a:spcAft>
                <a:spcPts val="1000"/>
              </a:spcAft>
              <a:buFont typeface="Arial" panose="020B0604020202020204" pitchFamily="34" charset="0"/>
              <a:buChar char="•"/>
            </a:pPr>
            <a:r>
              <a:rPr lang="fr-FR" sz="1400" dirty="0">
                <a:latin typeface="+mj-lt"/>
                <a:ea typeface="+mj-ea"/>
                <a:cs typeface="+mj-cs"/>
              </a:rPr>
              <a:t>Partialité et équité : </a:t>
            </a:r>
            <a:r>
              <a:rPr lang="fr-FR" sz="1400" dirty="0">
                <a:effectLst/>
              </a:rPr>
              <a:t>Gardez à l’esprit que l’IA peut parfois reproduire des préjugés présents dans les données sur lesquelles elle a été formée. Il est crucial de les identifier </a:t>
            </a:r>
            <a:br>
              <a:rPr lang="fr-FR" sz="1400" dirty="0">
                <a:effectLst/>
              </a:rPr>
            </a:br>
            <a:r>
              <a:rPr lang="fr-FR" sz="1400" dirty="0">
                <a:effectLst/>
              </a:rPr>
              <a:t>et d’y remédier.</a:t>
            </a:r>
          </a:p>
        </p:txBody>
      </p:sp>
      <p:grpSp>
        <p:nvGrpSpPr>
          <p:cNvPr id="46" name="Group 45">
            <a:extLst>
              <a:ext uri="{FF2B5EF4-FFF2-40B4-BE49-F238E27FC236}">
                <a16:creationId xmlns:a16="http://schemas.microsoft.com/office/drawing/2014/main" id="{B0A241FC-A111-BE34-B04C-18DFD75C48E8}"/>
              </a:ext>
              <a:ext uri="{C183D7F6-B498-43B3-948B-1728B52AA6E4}">
                <adec:decorative xmlns:adec="http://schemas.microsoft.com/office/drawing/2017/decorative" val="1"/>
              </a:ext>
            </a:extLst>
          </p:cNvPr>
          <p:cNvGrpSpPr>
            <a:grpSpLocks/>
          </p:cNvGrpSpPr>
          <p:nvPr/>
        </p:nvGrpSpPr>
        <p:grpSpPr>
          <a:xfrm>
            <a:off x="10818337" y="2805827"/>
            <a:ext cx="511080" cy="507576"/>
            <a:chOff x="547424" y="4293480"/>
            <a:chExt cx="640026" cy="657416"/>
          </a:xfrm>
        </p:grpSpPr>
        <p:grpSp>
          <p:nvGrpSpPr>
            <p:cNvPr id="47" name="Group 46">
              <a:extLst>
                <a:ext uri="{FF2B5EF4-FFF2-40B4-BE49-F238E27FC236}">
                  <a16:creationId xmlns:a16="http://schemas.microsoft.com/office/drawing/2014/main" id="{A644FA69-E2F8-5058-92DF-31F5CBDF12CC}"/>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782BF7B9-0E83-C8DD-3D1A-8C87A1FF280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2AA4803E-AF36-5F1D-C326-AF6E4C2D793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19048152-5D2B-9A1C-6A99-D47F551C0E2F}"/>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2A4DF4E9-9314-15EE-F022-20E5285A61F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A94B2836-51DA-8447-48D8-4278140B5BD0}"/>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28CEA628-8758-DCB9-BC9A-5CCBC28F0CDE}"/>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5" name="Compare_F057">
            <a:extLst>
              <a:ext uri="{FF2B5EF4-FFF2-40B4-BE49-F238E27FC236}">
                <a16:creationId xmlns:a16="http://schemas.microsoft.com/office/drawing/2014/main" id="{A783AE41-4211-457A-C934-BC67AE836736}"/>
              </a:ext>
              <a:ext uri="{C183D7F6-B498-43B3-948B-1728B52AA6E4}">
                <adec:decorative xmlns:adec="http://schemas.microsoft.com/office/drawing/2017/decorative" val="1"/>
              </a:ext>
            </a:extLst>
          </p:cNvPr>
          <p:cNvSpPr>
            <a:spLocks noChangeAspect="1" noEditPoints="1"/>
          </p:cNvSpPr>
          <p:nvPr/>
        </p:nvSpPr>
        <p:spPr bwMode="auto">
          <a:xfrm>
            <a:off x="10969297" y="2951622"/>
            <a:ext cx="209160" cy="21598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5" name="TextBox 4">
            <a:extLst>
              <a:ext uri="{FF2B5EF4-FFF2-40B4-BE49-F238E27FC236}">
                <a16:creationId xmlns:a16="http://schemas.microsoft.com/office/drawing/2014/main" id="{E6D33574-C3DC-79FF-D4FC-9F59064FCF02}"/>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25133820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EAD0-DE73-BF1D-1B52-D27DB610EB0A}"/>
              </a:ext>
            </a:extLst>
          </p:cNvPr>
          <p:cNvSpPr>
            <a:spLocks noGrp="1"/>
          </p:cNvSpPr>
          <p:nvPr>
            <p:ph type="title"/>
          </p:nvPr>
        </p:nvSpPr>
        <p:spPr>
          <a:xfrm>
            <a:off x="588263" y="457200"/>
            <a:ext cx="11018520" cy="492443"/>
          </a:xfrm>
        </p:spPr>
        <p:txBody>
          <a:bodyPr/>
          <a:lstStyle/>
          <a:p>
            <a:r>
              <a:rPr lang="fr-FR"/>
              <a:t>Récapitulation</a:t>
            </a:r>
          </a:p>
        </p:txBody>
      </p:sp>
      <p:sp>
        <p:nvSpPr>
          <p:cNvPr id="6" name="Rectangle: Rounded Corners 5">
            <a:extLst>
              <a:ext uri="{FF2B5EF4-FFF2-40B4-BE49-F238E27FC236}">
                <a16:creationId xmlns:a16="http://schemas.microsoft.com/office/drawing/2014/main" id="{13F72AD9-BBCA-BE51-A5EA-FABB91BA2BC5}"/>
              </a:ext>
              <a:ext uri="{C183D7F6-B498-43B3-948B-1728B52AA6E4}">
                <adec:decorative xmlns:adec="http://schemas.microsoft.com/office/drawing/2017/decorative" val="1"/>
              </a:ext>
            </a:extLst>
          </p:cNvPr>
          <p:cNvSpPr>
            <a:spLocks/>
          </p:cNvSpPr>
          <p:nvPr/>
        </p:nvSpPr>
        <p:spPr>
          <a:xfrm>
            <a:off x="578791" y="1371691"/>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grpSp>
        <p:nvGrpSpPr>
          <p:cNvPr id="8" name="Group 7">
            <a:extLst>
              <a:ext uri="{FF2B5EF4-FFF2-40B4-BE49-F238E27FC236}">
                <a16:creationId xmlns:a16="http://schemas.microsoft.com/office/drawing/2014/main" id="{163FB0B3-A65E-E2A7-ADAE-887C3F4D50FF}"/>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9" name="Arrow: U-Turn 8">
              <a:extLst>
                <a:ext uri="{FF2B5EF4-FFF2-40B4-BE49-F238E27FC236}">
                  <a16:creationId xmlns:a16="http://schemas.microsoft.com/office/drawing/2014/main" id="{E8531D61-CDDD-E91C-C98E-17282AB0D643}"/>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99C54936-9597-5CFC-7BAF-5F440BF5CBBE}"/>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1" name="Rounded Rectangle 3_1">
            <a:extLst>
              <a:ext uri="{FF2B5EF4-FFF2-40B4-BE49-F238E27FC236}">
                <a16:creationId xmlns:a16="http://schemas.microsoft.com/office/drawing/2014/main" id="{FE024BB2-0D51-34EC-BB2A-06BD8597FB4F}"/>
              </a:ext>
              <a:ext uri="{C183D7F6-B498-43B3-948B-1728B52AA6E4}">
                <adec:decorative xmlns:adec="http://schemas.microsoft.com/office/drawing/2017/decorative" val="1"/>
              </a:ext>
            </a:extLst>
          </p:cNvPr>
          <p:cNvSpPr>
            <a:spLocks/>
          </p:cNvSpPr>
          <p:nvPr/>
        </p:nvSpPr>
        <p:spPr>
          <a:xfrm>
            <a:off x="762571" y="1554901"/>
            <a:ext cx="10667428"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2" name="TextBox 11">
            <a:extLst>
              <a:ext uri="{FF2B5EF4-FFF2-40B4-BE49-F238E27FC236}">
                <a16:creationId xmlns:a16="http://schemas.microsoft.com/office/drawing/2014/main" id="{7763F321-06E7-32FD-2D8C-EDB5B0247999}"/>
              </a:ext>
            </a:extLst>
          </p:cNvPr>
          <p:cNvSpPr txBox="1">
            <a:spLocks/>
          </p:cNvSpPr>
          <p:nvPr/>
        </p:nvSpPr>
        <p:spPr>
          <a:xfrm>
            <a:off x="951238" y="2342095"/>
            <a:ext cx="10294265" cy="2980303"/>
          </a:xfrm>
          <a:prstGeom prst="rect">
            <a:avLst/>
          </a:prstGeom>
          <a:noFill/>
        </p:spPr>
        <p:txBody>
          <a:bodyPr wrap="square" lIns="0" tIns="0" rIns="0" bIns="0">
            <a:spAutoFit/>
          </a:bodyPr>
          <a:lstStyle/>
          <a:p>
            <a:pPr>
              <a:spcAft>
                <a:spcPts val="600"/>
              </a:spcAft>
            </a:pPr>
            <a:r>
              <a:rPr lang="fr-FR" sz="1600" dirty="0">
                <a:effectLst/>
                <a:latin typeface="+mj-lt"/>
                <a:ea typeface="+mj-ea"/>
                <a:cs typeface="+mj-cs"/>
              </a:rPr>
              <a:t>Les bases de l’IA générative :</a:t>
            </a:r>
          </a:p>
          <a:p>
            <a:pPr marL="312738" indent="-220663">
              <a:spcAft>
                <a:spcPts val="1400"/>
              </a:spcAft>
              <a:buFont typeface="Arial" panose="020B0604020202020204" pitchFamily="34" charset="0"/>
              <a:buChar char="•"/>
            </a:pPr>
            <a:r>
              <a:rPr lang="fr-FR" sz="1400" dirty="0">
                <a:effectLst/>
                <a:latin typeface="+mj-lt"/>
              </a:rPr>
              <a:t>Ce que vous avez appris : </a:t>
            </a:r>
            <a:r>
              <a:rPr lang="fr-FR" sz="1400" dirty="0">
                <a:effectLst/>
              </a:rPr>
              <a:t>Vous avez découvert ce qu’est l’IA générative et comment elle fonctionne. Vous avez appris qu’il s’agit d’un type d’IA capable de créer de nouveaux contenus, comme des images, du texte et de la musique, en apprenant à partir d’exemples.</a:t>
            </a:r>
          </a:p>
          <a:p>
            <a:pPr marL="312738" indent="-220663">
              <a:spcAft>
                <a:spcPts val="1400"/>
              </a:spcAft>
              <a:buFont typeface="Arial" panose="020B0604020202020204" pitchFamily="34" charset="0"/>
              <a:buChar char="•"/>
            </a:pPr>
            <a:r>
              <a:rPr lang="fr-FR" sz="1400" dirty="0">
                <a:latin typeface="+mj-lt"/>
              </a:rPr>
              <a:t>Pourquoi c’est important : </a:t>
            </a:r>
            <a:r>
              <a:rPr lang="fr-FR" sz="1400" dirty="0">
                <a:effectLst/>
              </a:rPr>
              <a:t>Comprendre l’IA générative vous aide à comprendre comment la technologie peut être utilisée </a:t>
            </a:r>
            <a:br>
              <a:rPr lang="fr-FR" sz="1400" dirty="0">
                <a:effectLst/>
              </a:rPr>
            </a:br>
            <a:r>
              <a:rPr lang="fr-FR" sz="1400" dirty="0">
                <a:effectLst/>
              </a:rPr>
              <a:t>de manière créative et responsable.</a:t>
            </a:r>
          </a:p>
          <a:p>
            <a:pPr marL="312738" indent="-220663">
              <a:spcAft>
                <a:spcPts val="600"/>
              </a:spcAft>
              <a:buFont typeface="Arial" panose="020B0604020202020204" pitchFamily="34" charset="0"/>
              <a:buChar char="•"/>
            </a:pPr>
            <a:r>
              <a:rPr lang="fr-FR" sz="1400" dirty="0">
                <a:latin typeface="+mj-lt"/>
              </a:rPr>
              <a:t>Créer la destination de vos rêves</a:t>
            </a:r>
          </a:p>
          <a:p>
            <a:pPr marL="619125" indent="-209550">
              <a:spcAft>
                <a:spcPts val="1000"/>
              </a:spcAft>
              <a:buFont typeface="Avenir Next LT Pro" panose="020B0504020202020204" pitchFamily="34" charset="0"/>
              <a:buChar char="–"/>
            </a:pPr>
            <a:r>
              <a:rPr lang="fr-FR" sz="1300" dirty="0">
                <a:effectLst/>
                <a:latin typeface="+mj-lt"/>
              </a:rPr>
              <a:t>Ce que vous avez fait : </a:t>
            </a:r>
            <a:r>
              <a:rPr lang="fr-FR" sz="1300" dirty="0">
                <a:effectLst/>
              </a:rPr>
              <a:t>Vous avez utilisé l’IA pour trouver des idées, créer des images de héros et concevoir des caractéristiques </a:t>
            </a:r>
            <a:br>
              <a:rPr lang="fr-FR" sz="1300" dirty="0">
                <a:effectLst/>
              </a:rPr>
            </a:br>
            <a:r>
              <a:rPr lang="fr-FR" sz="1300" dirty="0">
                <a:effectLst/>
              </a:rPr>
              <a:t>pour votre destination</a:t>
            </a:r>
          </a:p>
          <a:p>
            <a:pPr marL="619125" indent="-209550">
              <a:spcAft>
                <a:spcPts val="1000"/>
              </a:spcAft>
              <a:buFont typeface="Avenir Next LT Pro" panose="020B0504020202020204" pitchFamily="34" charset="0"/>
              <a:buChar char="–"/>
            </a:pPr>
            <a:r>
              <a:rPr lang="fr-FR" sz="1300" dirty="0">
                <a:latin typeface="+mj-lt"/>
              </a:rPr>
              <a:t>Pourquoi c’est important : </a:t>
            </a:r>
            <a:r>
              <a:rPr lang="fr-FR" sz="1300" dirty="0">
                <a:effectLst/>
              </a:rPr>
              <a:t>Ces projets vous ont montré comment l’IA peut donner vie à vos idées créatives de manière unique </a:t>
            </a:r>
            <a:br>
              <a:rPr lang="fr-FR" sz="1300" dirty="0">
                <a:effectLst/>
              </a:rPr>
            </a:br>
            <a:r>
              <a:rPr lang="fr-FR" sz="1300" dirty="0">
                <a:effectLst/>
              </a:rPr>
              <a:t>et passionnante</a:t>
            </a:r>
          </a:p>
        </p:txBody>
      </p:sp>
      <p:sp>
        <p:nvSpPr>
          <p:cNvPr id="13" name="Rectangle: Rounded Corners 12">
            <a:extLst>
              <a:ext uri="{FF2B5EF4-FFF2-40B4-BE49-F238E27FC236}">
                <a16:creationId xmlns:a16="http://schemas.microsoft.com/office/drawing/2014/main" id="{B749CB11-8F26-69E7-0ED8-66FD5A9FA77C}"/>
              </a:ext>
            </a:extLst>
          </p:cNvPr>
          <p:cNvSpPr>
            <a:spLocks/>
          </p:cNvSpPr>
          <p:nvPr/>
        </p:nvSpPr>
        <p:spPr bwMode="auto">
          <a:xfrm>
            <a:off x="944881" y="1738567"/>
            <a:ext cx="10066019"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fr-FR" sz="1800">
                <a:solidFill>
                  <a:schemeClr val="accent2"/>
                </a:solidFill>
                <a:effectLst/>
                <a:latin typeface="+mj-lt"/>
                <a:ea typeface="+mj-ea"/>
                <a:cs typeface="+mj-cs"/>
              </a:rPr>
              <a:t>Points clés </a:t>
            </a:r>
          </a:p>
        </p:txBody>
      </p:sp>
      <p:grpSp>
        <p:nvGrpSpPr>
          <p:cNvPr id="25" name="Group 24">
            <a:extLst>
              <a:ext uri="{FF2B5EF4-FFF2-40B4-BE49-F238E27FC236}">
                <a16:creationId xmlns:a16="http://schemas.microsoft.com/office/drawing/2014/main" id="{746D8D3F-E4E3-5E37-903F-8DF6CD56CA1B}"/>
              </a:ext>
              <a:ext uri="{C183D7F6-B498-43B3-948B-1728B52AA6E4}">
                <adec:decorative xmlns:adec="http://schemas.microsoft.com/office/drawing/2017/decorative" val="1"/>
              </a:ext>
            </a:extLst>
          </p:cNvPr>
          <p:cNvGrpSpPr>
            <a:grpSpLocks/>
          </p:cNvGrpSpPr>
          <p:nvPr/>
        </p:nvGrpSpPr>
        <p:grpSpPr>
          <a:xfrm>
            <a:off x="10693723" y="1695861"/>
            <a:ext cx="553396" cy="549602"/>
            <a:chOff x="547424" y="4293480"/>
            <a:chExt cx="640026" cy="657416"/>
          </a:xfrm>
        </p:grpSpPr>
        <p:grpSp>
          <p:nvGrpSpPr>
            <p:cNvPr id="26" name="Group 25">
              <a:extLst>
                <a:ext uri="{FF2B5EF4-FFF2-40B4-BE49-F238E27FC236}">
                  <a16:creationId xmlns:a16="http://schemas.microsoft.com/office/drawing/2014/main" id="{74ED4784-D36C-5EFB-0977-676BFA1BED7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3C5BB50-EF44-64C9-26CA-DB1095FADD16}"/>
                  </a:ext>
                </a:extLst>
              </p:cNvPr>
              <p:cNvGrpSpPr/>
              <p:nvPr/>
            </p:nvGrpSpPr>
            <p:grpSpPr>
              <a:xfrm>
                <a:off x="987658" y="5065483"/>
                <a:ext cx="1169054" cy="1200820"/>
                <a:chOff x="6349393" y="1711575"/>
                <a:chExt cx="5590022" cy="5674618"/>
              </a:xfrm>
            </p:grpSpPr>
            <p:sp>
              <p:nvSpPr>
                <p:cNvPr id="31" name="Rounded Rectangle 3_1">
                  <a:extLst>
                    <a:ext uri="{FF2B5EF4-FFF2-40B4-BE49-F238E27FC236}">
                      <a16:creationId xmlns:a16="http://schemas.microsoft.com/office/drawing/2014/main" id="{2FAB3980-B334-F989-EDDF-27F74374C2A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3_1">
                  <a:extLst>
                    <a:ext uri="{FF2B5EF4-FFF2-40B4-BE49-F238E27FC236}">
                      <a16:creationId xmlns:a16="http://schemas.microsoft.com/office/drawing/2014/main" id="{3A5C8050-28E7-3A84-63BF-9BFB9C117DB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9" name="Rounded Rectangle 3_1">
                <a:extLst>
                  <a:ext uri="{FF2B5EF4-FFF2-40B4-BE49-F238E27FC236}">
                    <a16:creationId xmlns:a16="http://schemas.microsoft.com/office/drawing/2014/main" id="{A4A38036-45AD-1DAB-0968-B545DF3EA6B6}"/>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24_1">
                <a:extLst>
                  <a:ext uri="{FF2B5EF4-FFF2-40B4-BE49-F238E27FC236}">
                    <a16:creationId xmlns:a16="http://schemas.microsoft.com/office/drawing/2014/main" id="{EFA9E813-F07B-D51A-557B-AA595275D89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7" name="Oval 26">
              <a:extLst>
                <a:ext uri="{FF2B5EF4-FFF2-40B4-BE49-F238E27FC236}">
                  <a16:creationId xmlns:a16="http://schemas.microsoft.com/office/drawing/2014/main" id="{B35A15E2-9892-AEE3-2A2A-C0499F80C87B}"/>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39" name="book_2" title="Icon of a book and a pencil">
            <a:extLst>
              <a:ext uri="{FF2B5EF4-FFF2-40B4-BE49-F238E27FC236}">
                <a16:creationId xmlns:a16="http://schemas.microsoft.com/office/drawing/2014/main" id="{3DAB2446-4AA1-97F8-30ED-4750C9B2C759}"/>
              </a:ext>
            </a:extLst>
          </p:cNvPr>
          <p:cNvSpPr>
            <a:spLocks noChangeAspect="1" noEditPoints="1"/>
          </p:cNvSpPr>
          <p:nvPr/>
        </p:nvSpPr>
        <p:spPr bwMode="auto">
          <a:xfrm>
            <a:off x="10847815" y="1858745"/>
            <a:ext cx="245212" cy="22383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AA543435-D20F-E92C-9E5A-61746697F721}"/>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5044750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A1BA4-117A-1DF7-238F-09F9030DC846}"/>
            </a:ext>
          </a:extLst>
        </p:cNvPr>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8830C1ED-9852-6732-5AF2-EF0CFDE4C634}"/>
              </a:ext>
              <a:ext uri="{C183D7F6-B498-43B3-948B-1728B52AA6E4}">
                <adec:decorative xmlns:adec="http://schemas.microsoft.com/office/drawing/2017/decorative" val="1"/>
              </a:ext>
            </a:extLst>
          </p:cNvPr>
          <p:cNvSpPr>
            <a:spLocks/>
          </p:cNvSpPr>
          <p:nvPr/>
        </p:nvSpPr>
        <p:spPr>
          <a:xfrm>
            <a:off x="571222" y="2123087"/>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sp>
        <p:nvSpPr>
          <p:cNvPr id="9" name="TextBox 8">
            <a:extLst>
              <a:ext uri="{FF2B5EF4-FFF2-40B4-BE49-F238E27FC236}">
                <a16:creationId xmlns:a16="http://schemas.microsoft.com/office/drawing/2014/main" id="{2B87C61B-D347-42E6-5E86-CEA4C6782B0E}"/>
              </a:ext>
            </a:extLst>
          </p:cNvPr>
          <p:cNvSpPr txBox="1">
            <a:spLocks/>
          </p:cNvSpPr>
          <p:nvPr/>
        </p:nvSpPr>
        <p:spPr>
          <a:xfrm>
            <a:off x="588963" y="1412900"/>
            <a:ext cx="11017250" cy="553998"/>
          </a:xfrm>
          <a:prstGeom prst="rect">
            <a:avLst/>
          </a:prstGeom>
          <a:noFill/>
        </p:spPr>
        <p:txBody>
          <a:bodyPr wrap="square" lIns="0" tIns="0" rIns="0" bIns="0" anchor="t">
            <a:spAutoFit/>
          </a:bodyPr>
          <a:lstStyle/>
          <a:p>
            <a:pPr defTabSz="932742">
              <a:spcBef>
                <a:spcPct val="0"/>
              </a:spcBef>
            </a:pPr>
            <a:r>
              <a:rPr lang="fr-FR" sz="1800" dirty="0">
                <a:ln w="3175">
                  <a:noFill/>
                </a:ln>
                <a:gradFill flip="none">
                  <a:gsLst>
                    <a:gs pos="0">
                      <a:srgbClr val="FF5C39"/>
                    </a:gs>
                    <a:gs pos="100000">
                      <a:srgbClr val="C73ECC"/>
                    </a:gs>
                  </a:gsLst>
                  <a:lin ang="10800000" scaled="1"/>
                  <a:tileRect/>
                </a:gradFill>
                <a:latin typeface="+mj-lt"/>
                <a:ea typeface="+mj-ea"/>
                <a:cs typeface="+mj-cs"/>
              </a:rPr>
              <a:t>Félicitations pour avoir utilisé le programme Microsoft Explore AI. Prenons le temps de réfléchir à ce que vous avez appris et à la manière dont vous pouvez continuer à explorer l’IA générative</a:t>
            </a:r>
          </a:p>
        </p:txBody>
      </p:sp>
      <p:grpSp>
        <p:nvGrpSpPr>
          <p:cNvPr id="10" name="Group 9">
            <a:extLst>
              <a:ext uri="{FF2B5EF4-FFF2-40B4-BE49-F238E27FC236}">
                <a16:creationId xmlns:a16="http://schemas.microsoft.com/office/drawing/2014/main" id="{D068017B-DE74-2463-AD35-9C5FF017E20D}"/>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1" name="Arrow: U-Turn 10">
              <a:extLst>
                <a:ext uri="{FF2B5EF4-FFF2-40B4-BE49-F238E27FC236}">
                  <a16:creationId xmlns:a16="http://schemas.microsoft.com/office/drawing/2014/main" id="{7F1B64E8-FE31-B6DF-35B2-9C9A9139A095}"/>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E0DB33E7-7941-1F3E-2061-19B4CA1529F1}"/>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3" name="Rounded Rectangle 3_1">
            <a:extLst>
              <a:ext uri="{FF2B5EF4-FFF2-40B4-BE49-F238E27FC236}">
                <a16:creationId xmlns:a16="http://schemas.microsoft.com/office/drawing/2014/main" id="{B8A563F9-77F3-AF03-853D-848BBA2C67D9}"/>
              </a:ext>
              <a:ext uri="{C183D7F6-B498-43B3-948B-1728B52AA6E4}">
                <adec:decorative xmlns:adec="http://schemas.microsoft.com/office/drawing/2017/decorative" val="1"/>
              </a:ext>
            </a:extLst>
          </p:cNvPr>
          <p:cNvSpPr>
            <a:spLocks/>
          </p:cNvSpPr>
          <p:nvPr/>
        </p:nvSpPr>
        <p:spPr>
          <a:xfrm>
            <a:off x="762572" y="2286418"/>
            <a:ext cx="5242273"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5" name="Rectangle: Rounded Corners 14">
            <a:extLst>
              <a:ext uri="{FF2B5EF4-FFF2-40B4-BE49-F238E27FC236}">
                <a16:creationId xmlns:a16="http://schemas.microsoft.com/office/drawing/2014/main" id="{39E00979-C838-4EA9-A557-C658D1E0B630}"/>
              </a:ext>
              <a:ext uri="{C183D7F6-B498-43B3-948B-1728B52AA6E4}">
                <adec:decorative xmlns:adec="http://schemas.microsoft.com/office/drawing/2017/decorative" val="0"/>
              </a:ext>
            </a:extLst>
          </p:cNvPr>
          <p:cNvSpPr>
            <a:spLocks/>
          </p:cNvSpPr>
          <p:nvPr/>
        </p:nvSpPr>
        <p:spPr bwMode="auto">
          <a:xfrm>
            <a:off x="951238" y="2470084"/>
            <a:ext cx="4558022"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fr-FR" sz="1800">
                <a:solidFill>
                  <a:schemeClr val="accent2"/>
                </a:solidFill>
                <a:effectLst/>
                <a:latin typeface="+mj-lt"/>
                <a:ea typeface="+mj-ea"/>
                <a:cs typeface="+mj-cs"/>
              </a:rPr>
              <a:t>Réflexions </a:t>
            </a:r>
          </a:p>
        </p:txBody>
      </p:sp>
      <p:sp>
        <p:nvSpPr>
          <p:cNvPr id="14" name="TextBox 13">
            <a:extLst>
              <a:ext uri="{FF2B5EF4-FFF2-40B4-BE49-F238E27FC236}">
                <a16:creationId xmlns:a16="http://schemas.microsoft.com/office/drawing/2014/main" id="{062EA9C6-56D3-5BBB-2DAF-118BCEFED33E}"/>
              </a:ext>
            </a:extLst>
          </p:cNvPr>
          <p:cNvSpPr txBox="1">
            <a:spLocks/>
          </p:cNvSpPr>
          <p:nvPr/>
        </p:nvSpPr>
        <p:spPr>
          <a:xfrm>
            <a:off x="951238" y="3073612"/>
            <a:ext cx="4838676" cy="2549416"/>
          </a:xfrm>
          <a:prstGeom prst="rect">
            <a:avLst/>
          </a:prstGeom>
          <a:noFill/>
        </p:spPr>
        <p:txBody>
          <a:bodyPr wrap="square" lIns="0" tIns="0" rIns="0" bIns="0">
            <a:spAutoFit/>
          </a:bodyPr>
          <a:lstStyle/>
          <a:p>
            <a:pPr>
              <a:spcAft>
                <a:spcPts val="800"/>
              </a:spcAft>
            </a:pPr>
            <a:r>
              <a:rPr lang="fr-FR" sz="1600" dirty="0">
                <a:effectLst/>
                <a:ea typeface="+mj-ea"/>
                <a:cs typeface="+mj-cs"/>
              </a:rPr>
              <a:t>Prenez un moment pour réfléchir à votre parcours tout au long de ce cours :</a:t>
            </a:r>
          </a:p>
          <a:p>
            <a:pPr marL="312738" indent="-220663">
              <a:spcAft>
                <a:spcPts val="1800"/>
              </a:spcAft>
              <a:buClr>
                <a:schemeClr val="tx1"/>
              </a:buClr>
              <a:buFont typeface="Arial" panose="020B0604020202020204" pitchFamily="34" charset="0"/>
              <a:buChar char="•"/>
            </a:pPr>
            <a:r>
              <a:rPr lang="fr-FR" sz="1600" dirty="0">
                <a:solidFill>
                  <a:schemeClr val="accent2"/>
                </a:solidFill>
                <a:effectLst/>
                <a:latin typeface="+mj-lt"/>
                <a:ea typeface="+mj-ea"/>
                <a:cs typeface="+mj-cs"/>
              </a:rPr>
              <a:t>Partie préférée : </a:t>
            </a:r>
            <a:r>
              <a:rPr lang="fr-FR" sz="1600" dirty="0">
                <a:effectLst/>
              </a:rPr>
              <a:t>Quelle a été votre partie préférée du cours ? Était-ce la recherche d’idées, la création d’images ou autre chose ?</a:t>
            </a:r>
          </a:p>
          <a:p>
            <a:pPr marL="312738" indent="-220663">
              <a:spcAft>
                <a:spcPts val="1500"/>
              </a:spcAft>
              <a:buClr>
                <a:schemeClr val="tx1"/>
              </a:buClr>
              <a:buFont typeface="Arial" panose="020B0604020202020204" pitchFamily="34" charset="0"/>
              <a:buChar char="•"/>
            </a:pPr>
            <a:r>
              <a:rPr lang="fr-FR" sz="1600" dirty="0">
                <a:solidFill>
                  <a:schemeClr val="accent2"/>
                </a:solidFill>
                <a:latin typeface="+mj-lt"/>
                <a:ea typeface="+mj-ea"/>
                <a:cs typeface="+mj-cs"/>
              </a:rPr>
              <a:t>Ce que vous avez appris : </a:t>
            </a:r>
            <a:r>
              <a:rPr lang="fr-FR" sz="1600" dirty="0">
                <a:effectLst/>
              </a:rPr>
              <a:t>Quelles nouvelles compétences ou connaissances avez-vous acquises ? Que pensez-vous de l’utilisation </a:t>
            </a:r>
            <a:br>
              <a:rPr lang="fr-FR" sz="1600" dirty="0">
                <a:effectLst/>
              </a:rPr>
            </a:br>
            <a:r>
              <a:rPr lang="fr-FR" sz="1600" dirty="0">
                <a:effectLst/>
              </a:rPr>
              <a:t>de l’IA aujourd’hui par rapport à vos débuts ?</a:t>
            </a:r>
          </a:p>
        </p:txBody>
      </p:sp>
      <p:grpSp>
        <p:nvGrpSpPr>
          <p:cNvPr id="16" name="Group 15">
            <a:extLst>
              <a:ext uri="{FF2B5EF4-FFF2-40B4-BE49-F238E27FC236}">
                <a16:creationId xmlns:a16="http://schemas.microsoft.com/office/drawing/2014/main" id="{2E7F7C1A-61B6-DF58-AB49-F3AE83014F0D}"/>
              </a:ext>
              <a:ext uri="{C183D7F6-B498-43B3-948B-1728B52AA6E4}">
                <adec:decorative xmlns:adec="http://schemas.microsoft.com/office/drawing/2017/decorative" val="1"/>
              </a:ext>
            </a:extLst>
          </p:cNvPr>
          <p:cNvGrpSpPr>
            <a:grpSpLocks/>
          </p:cNvGrpSpPr>
          <p:nvPr/>
        </p:nvGrpSpPr>
        <p:grpSpPr>
          <a:xfrm>
            <a:off x="5268569" y="2427378"/>
            <a:ext cx="553396" cy="549602"/>
            <a:chOff x="547424" y="4293480"/>
            <a:chExt cx="640026" cy="657416"/>
          </a:xfrm>
        </p:grpSpPr>
        <p:grpSp>
          <p:nvGrpSpPr>
            <p:cNvPr id="17" name="Group 16">
              <a:extLst>
                <a:ext uri="{FF2B5EF4-FFF2-40B4-BE49-F238E27FC236}">
                  <a16:creationId xmlns:a16="http://schemas.microsoft.com/office/drawing/2014/main" id="{B03ADAFF-8F8A-0EB6-D8B6-F04DAF2517C2}"/>
                </a:ext>
              </a:extLst>
            </p:cNvPr>
            <p:cNvGrpSpPr/>
            <p:nvPr/>
          </p:nvGrpSpPr>
          <p:grpSpPr>
            <a:xfrm>
              <a:off x="547424" y="4293480"/>
              <a:ext cx="640026" cy="657416"/>
              <a:chOff x="987658" y="5065483"/>
              <a:chExt cx="1169054" cy="1200820"/>
            </a:xfrm>
          </p:grpSpPr>
          <p:grpSp>
            <p:nvGrpSpPr>
              <p:cNvPr id="19" name="Group 18">
                <a:extLst>
                  <a:ext uri="{FF2B5EF4-FFF2-40B4-BE49-F238E27FC236}">
                    <a16:creationId xmlns:a16="http://schemas.microsoft.com/office/drawing/2014/main" id="{49F2BB61-B35E-1972-60B4-A2438DDFEC32}"/>
                  </a:ext>
                </a:extLst>
              </p:cNvPr>
              <p:cNvGrpSpPr/>
              <p:nvPr/>
            </p:nvGrpSpPr>
            <p:grpSpPr>
              <a:xfrm>
                <a:off x="987658" y="5065483"/>
                <a:ext cx="1169054" cy="1200820"/>
                <a:chOff x="6349393" y="1711575"/>
                <a:chExt cx="5590022" cy="5674618"/>
              </a:xfrm>
            </p:grpSpPr>
            <p:sp>
              <p:nvSpPr>
                <p:cNvPr id="22" name="Rounded Rectangle 3_1">
                  <a:extLst>
                    <a:ext uri="{FF2B5EF4-FFF2-40B4-BE49-F238E27FC236}">
                      <a16:creationId xmlns:a16="http://schemas.microsoft.com/office/drawing/2014/main" id="{D17A151D-C471-9388-4E2D-F799CA8FE2B8}"/>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3" name="Rounded Rectangle 3_1">
                  <a:extLst>
                    <a:ext uri="{FF2B5EF4-FFF2-40B4-BE49-F238E27FC236}">
                      <a16:creationId xmlns:a16="http://schemas.microsoft.com/office/drawing/2014/main" id="{645B058E-775B-1B8A-36F4-2EFF263D266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0" name="Rounded Rectangle 3_1">
                <a:extLst>
                  <a:ext uri="{FF2B5EF4-FFF2-40B4-BE49-F238E27FC236}">
                    <a16:creationId xmlns:a16="http://schemas.microsoft.com/office/drawing/2014/main" id="{BC9C278D-4FE0-CA27-5AAF-82286D98DF3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24_1">
                <a:extLst>
                  <a:ext uri="{FF2B5EF4-FFF2-40B4-BE49-F238E27FC236}">
                    <a16:creationId xmlns:a16="http://schemas.microsoft.com/office/drawing/2014/main" id="{35A1DD58-8A17-3F6F-0422-3E01B08FDEBF}"/>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8" name="Oval 17">
              <a:extLst>
                <a:ext uri="{FF2B5EF4-FFF2-40B4-BE49-F238E27FC236}">
                  <a16:creationId xmlns:a16="http://schemas.microsoft.com/office/drawing/2014/main" id="{3F9D5DE7-175D-FB48-71D8-DF626C292A1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5" name="Rounded Rectangle 3_1_1">
            <a:extLst>
              <a:ext uri="{FF2B5EF4-FFF2-40B4-BE49-F238E27FC236}">
                <a16:creationId xmlns:a16="http://schemas.microsoft.com/office/drawing/2014/main" id="{CE8ECB93-B875-B2B1-04C8-B50F5B5B5398}"/>
              </a:ext>
              <a:ext uri="{C183D7F6-B498-43B3-948B-1728B52AA6E4}">
                <adec:decorative xmlns:adec="http://schemas.microsoft.com/office/drawing/2017/decorative" val="1"/>
              </a:ext>
            </a:extLst>
          </p:cNvPr>
          <p:cNvSpPr>
            <a:spLocks/>
          </p:cNvSpPr>
          <p:nvPr/>
        </p:nvSpPr>
        <p:spPr>
          <a:xfrm>
            <a:off x="6187727" y="2286417"/>
            <a:ext cx="5242273" cy="3822696"/>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27" name="Rectangle: Rounded Corners 26">
            <a:extLst>
              <a:ext uri="{FF2B5EF4-FFF2-40B4-BE49-F238E27FC236}">
                <a16:creationId xmlns:a16="http://schemas.microsoft.com/office/drawing/2014/main" id="{1BD2CFEC-3C86-CE58-BEE8-5594DE96F263}"/>
              </a:ext>
              <a:ext uri="{C183D7F6-B498-43B3-948B-1728B52AA6E4}">
                <adec:decorative xmlns:adec="http://schemas.microsoft.com/office/drawing/2017/decorative" val="0"/>
              </a:ext>
            </a:extLst>
          </p:cNvPr>
          <p:cNvSpPr>
            <a:spLocks/>
          </p:cNvSpPr>
          <p:nvPr/>
        </p:nvSpPr>
        <p:spPr bwMode="auto">
          <a:xfrm>
            <a:off x="6370607" y="2470084"/>
            <a:ext cx="4640293" cy="464190"/>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fr-FR" sz="1800">
                <a:solidFill>
                  <a:schemeClr val="accent1"/>
                </a:solidFill>
                <a:effectLst/>
                <a:latin typeface="+mj-lt"/>
                <a:ea typeface="+mj-ea"/>
                <a:cs typeface="+mj-cs"/>
              </a:rPr>
              <a:t>Poursuivez vos découvertes !</a:t>
            </a:r>
          </a:p>
        </p:txBody>
      </p:sp>
      <p:sp>
        <p:nvSpPr>
          <p:cNvPr id="26" name="TextBox 25">
            <a:extLst>
              <a:ext uri="{FF2B5EF4-FFF2-40B4-BE49-F238E27FC236}">
                <a16:creationId xmlns:a16="http://schemas.microsoft.com/office/drawing/2014/main" id="{7546B5FE-65BB-080B-C312-02379E16D2A4}"/>
              </a:ext>
            </a:extLst>
          </p:cNvPr>
          <p:cNvSpPr txBox="1">
            <a:spLocks/>
          </p:cNvSpPr>
          <p:nvPr/>
        </p:nvSpPr>
        <p:spPr>
          <a:xfrm>
            <a:off x="6372225" y="3073612"/>
            <a:ext cx="4819731" cy="2795637"/>
          </a:xfrm>
          <a:prstGeom prst="rect">
            <a:avLst/>
          </a:prstGeom>
          <a:noFill/>
        </p:spPr>
        <p:txBody>
          <a:bodyPr wrap="square" lIns="0" tIns="0" rIns="0" bIns="0">
            <a:spAutoFit/>
          </a:bodyPr>
          <a:lstStyle/>
          <a:p>
            <a:pPr>
              <a:spcAft>
                <a:spcPts val="800"/>
              </a:spcAft>
            </a:pPr>
            <a:r>
              <a:rPr lang="fr-FR" sz="1600" dirty="0">
                <a:ea typeface="+mj-ea"/>
                <a:cs typeface="+mj-cs"/>
              </a:rPr>
              <a:t>Votre voyage avec l’IA générative ne doit pas s’arrêter là. Voici quelques pistes pour continuer à explorer :</a:t>
            </a:r>
          </a:p>
          <a:p>
            <a:pPr marL="312738" indent="-220663">
              <a:spcAft>
                <a:spcPts val="1800"/>
              </a:spcAft>
              <a:buClr>
                <a:schemeClr val="tx1"/>
              </a:buClr>
              <a:buFont typeface="Arial" panose="020B0604020202020204" pitchFamily="34" charset="0"/>
              <a:buChar char="•"/>
            </a:pPr>
            <a:r>
              <a:rPr lang="fr-FR" sz="1600" dirty="0">
                <a:solidFill>
                  <a:schemeClr val="accent1"/>
                </a:solidFill>
                <a:latin typeface="+mj-lt"/>
                <a:ea typeface="+mj-ea"/>
                <a:cs typeface="+mj-cs"/>
              </a:rPr>
              <a:t>Explorez davantage : </a:t>
            </a:r>
            <a:r>
              <a:rPr lang="fr-FR" sz="1600" dirty="0"/>
              <a:t>Utilisez </a:t>
            </a:r>
            <a:r>
              <a:rPr lang="fr-FR" sz="1600" dirty="0" err="1"/>
              <a:t>Copilot</a:t>
            </a:r>
            <a:r>
              <a:rPr lang="fr-FR" sz="1600" dirty="0"/>
              <a:t> pour développer vos idées actuelles ou lancer de nouveaux projets. Essayez de créer une nouvelle destination ou de concevoir un événement </a:t>
            </a:r>
            <a:br>
              <a:rPr lang="fr-FR" sz="1600" dirty="0"/>
            </a:br>
            <a:r>
              <a:rPr lang="fr-FR" sz="1600" dirty="0"/>
              <a:t>à thème.</a:t>
            </a:r>
          </a:p>
          <a:p>
            <a:pPr marL="312738" indent="-220663">
              <a:spcAft>
                <a:spcPts val="1500"/>
              </a:spcAft>
              <a:buClr>
                <a:schemeClr val="tx1"/>
              </a:buClr>
              <a:buFont typeface="Arial" panose="020B0604020202020204" pitchFamily="34" charset="0"/>
              <a:buChar char="•"/>
            </a:pPr>
            <a:r>
              <a:rPr lang="fr-FR" sz="1600" dirty="0">
                <a:solidFill>
                  <a:schemeClr val="accent1"/>
                </a:solidFill>
                <a:latin typeface="+mj-lt"/>
                <a:ea typeface="+mj-ea"/>
                <a:cs typeface="+mj-cs"/>
              </a:rPr>
              <a:t>Défis supplémentaires : </a:t>
            </a:r>
            <a:r>
              <a:rPr lang="fr-FR" sz="1600" dirty="0"/>
              <a:t>Relevez des défis amusants, comme la création d’une ville futuriste ou d’une forêt magique.</a:t>
            </a:r>
          </a:p>
        </p:txBody>
      </p:sp>
      <p:grpSp>
        <p:nvGrpSpPr>
          <p:cNvPr id="28" name="Group 27">
            <a:extLst>
              <a:ext uri="{FF2B5EF4-FFF2-40B4-BE49-F238E27FC236}">
                <a16:creationId xmlns:a16="http://schemas.microsoft.com/office/drawing/2014/main" id="{1370E88E-6135-D60A-7687-55411DFD0F03}"/>
              </a:ext>
              <a:ext uri="{C183D7F6-B498-43B3-948B-1728B52AA6E4}">
                <adec:decorative xmlns:adec="http://schemas.microsoft.com/office/drawing/2017/decorative" val="1"/>
              </a:ext>
            </a:extLst>
          </p:cNvPr>
          <p:cNvGrpSpPr>
            <a:grpSpLocks/>
          </p:cNvGrpSpPr>
          <p:nvPr/>
        </p:nvGrpSpPr>
        <p:grpSpPr>
          <a:xfrm>
            <a:off x="10693724" y="2427378"/>
            <a:ext cx="553396" cy="549602"/>
            <a:chOff x="547424" y="4293480"/>
            <a:chExt cx="640026" cy="657416"/>
          </a:xfrm>
        </p:grpSpPr>
        <p:grpSp>
          <p:nvGrpSpPr>
            <p:cNvPr id="29" name="Group 28">
              <a:extLst>
                <a:ext uri="{FF2B5EF4-FFF2-40B4-BE49-F238E27FC236}">
                  <a16:creationId xmlns:a16="http://schemas.microsoft.com/office/drawing/2014/main" id="{8E7F07B4-CCF0-0390-6E47-FB397177665B}"/>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D103EF10-DE45-34AC-9B89-E1309398578E}"/>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BF3213BA-2C52-8FA6-5379-8975B3266526}"/>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9E4B2A41-6CDC-2049-DE88-D5DECE2E6B9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8441DCCB-6104-BF31-3683-F48B953B9DD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CF6098EB-36E4-E7C9-6D75-D09A01D07F7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EEEDF96A-542D-50BA-B131-89E4DEB94C73}"/>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43" name="magnify">
            <a:extLst>
              <a:ext uri="{FF2B5EF4-FFF2-40B4-BE49-F238E27FC236}">
                <a16:creationId xmlns:a16="http://schemas.microsoft.com/office/drawing/2014/main" id="{58BB673A-6162-0DEF-B410-D937C89E3874}"/>
              </a:ext>
              <a:ext uri="{C183D7F6-B498-43B3-948B-1728B52AA6E4}">
                <adec:decorative xmlns:adec="http://schemas.microsoft.com/office/drawing/2017/decorative" val="1"/>
              </a:ext>
            </a:extLst>
          </p:cNvPr>
          <p:cNvSpPr>
            <a:spLocks noChangeAspect="1" noEditPoints="1"/>
          </p:cNvSpPr>
          <p:nvPr/>
        </p:nvSpPr>
        <p:spPr bwMode="auto">
          <a:xfrm flipH="1">
            <a:off x="10845682" y="2579823"/>
            <a:ext cx="249480" cy="24471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44" name="brain_3">
            <a:extLst>
              <a:ext uri="{FF2B5EF4-FFF2-40B4-BE49-F238E27FC236}">
                <a16:creationId xmlns:a16="http://schemas.microsoft.com/office/drawing/2014/main" id="{7DBBFBD0-5BBD-6217-B601-E858E022446A}"/>
              </a:ext>
              <a:ext uri="{C183D7F6-B498-43B3-948B-1728B52AA6E4}">
                <adec:decorative xmlns:adec="http://schemas.microsoft.com/office/drawing/2017/decorative" val="1"/>
              </a:ext>
            </a:extLst>
          </p:cNvPr>
          <p:cNvSpPr>
            <a:spLocks noChangeAspect="1" noEditPoints="1"/>
          </p:cNvSpPr>
          <p:nvPr/>
        </p:nvSpPr>
        <p:spPr bwMode="auto">
          <a:xfrm>
            <a:off x="5424497" y="2572319"/>
            <a:ext cx="241540" cy="25972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ED07E7E4-922B-8F7B-A7AA-D8A5F5C19AFE}"/>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
        <p:nvSpPr>
          <p:cNvPr id="2" name="Title 1">
            <a:extLst>
              <a:ext uri="{FF2B5EF4-FFF2-40B4-BE49-F238E27FC236}">
                <a16:creationId xmlns:a16="http://schemas.microsoft.com/office/drawing/2014/main" id="{12BDCA48-3FDA-4946-D667-6DBA9C67DF07}"/>
              </a:ext>
            </a:extLst>
          </p:cNvPr>
          <p:cNvSpPr>
            <a:spLocks noGrp="1"/>
          </p:cNvSpPr>
          <p:nvPr>
            <p:ph type="title"/>
          </p:nvPr>
        </p:nvSpPr>
        <p:spPr>
          <a:xfrm>
            <a:off x="588963" y="338474"/>
            <a:ext cx="11017250" cy="984885"/>
          </a:xfrm>
        </p:spPr>
        <p:txBody>
          <a:bodyPr/>
          <a:lstStyle/>
          <a:p>
            <a:r>
              <a:rPr lang="fr-FR" dirty="0"/>
              <a:t>Réfléchissez et développez vos connaissances : </a:t>
            </a:r>
            <a:br>
              <a:rPr lang="fr-FR" dirty="0"/>
            </a:br>
            <a:r>
              <a:rPr lang="fr-FR" dirty="0"/>
              <a:t>Votre voyage dans l’IA se poursuit !</a:t>
            </a:r>
          </a:p>
        </p:txBody>
      </p:sp>
    </p:spTree>
    <p:extLst>
      <p:ext uri="{BB962C8B-B14F-4D97-AF65-F5344CB8AC3E}">
        <p14:creationId xmlns:p14="http://schemas.microsoft.com/office/powerpoint/2010/main" val="1926486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103C-53BA-33FC-F0F1-D559C6FD327D}"/>
              </a:ext>
            </a:extLst>
          </p:cNvPr>
          <p:cNvSpPr>
            <a:spLocks noGrp="1"/>
          </p:cNvSpPr>
          <p:nvPr>
            <p:ph type="title"/>
          </p:nvPr>
        </p:nvSpPr>
        <p:spPr>
          <a:xfrm>
            <a:off x="585215" y="2819603"/>
            <a:ext cx="5756208" cy="1218795"/>
          </a:xfrm>
        </p:spPr>
        <p:txBody>
          <a:bodyPr vert="horz" wrap="square" lIns="0" tIns="0" rIns="0" bIns="0" rtlCol="0" anchor="b">
            <a:spAutoFit/>
          </a:bodyPr>
          <a:lstStyle/>
          <a:p>
            <a:r>
              <a:rPr lang="fr-FR" sz="4400" dirty="0">
                <a:solidFill>
                  <a:schemeClr val="tx1"/>
                </a:solidFill>
              </a:rPr>
              <a:t>Possibilité de</a:t>
            </a:r>
            <a:br>
              <a:rPr lang="fr-FR" sz="4400" dirty="0"/>
            </a:br>
            <a:r>
              <a:rPr lang="fr-FR" sz="4400" dirty="0">
                <a:gradFill flip="none" rotWithShape="1">
                  <a:gsLst>
                    <a:gs pos="0">
                      <a:schemeClr val="accent1"/>
                    </a:gs>
                    <a:gs pos="100000">
                      <a:schemeClr val="accent2"/>
                    </a:gs>
                  </a:gsLst>
                  <a:lin ang="10800000" scaled="1"/>
                  <a:tileRect/>
                </a:gradFill>
                <a:ea typeface="+mj-ea"/>
                <a:cs typeface="+mj-cs"/>
              </a:rPr>
              <a:t>Microsoft </a:t>
            </a:r>
            <a:r>
              <a:rPr lang="fr-FR" sz="4400" dirty="0" err="1">
                <a:gradFill flip="none" rotWithShape="1">
                  <a:gsLst>
                    <a:gs pos="0">
                      <a:schemeClr val="accent1"/>
                    </a:gs>
                    <a:gs pos="100000">
                      <a:schemeClr val="accent2"/>
                    </a:gs>
                  </a:gsLst>
                  <a:lin ang="10800000" scaled="1"/>
                  <a:tileRect/>
                </a:gradFill>
                <a:ea typeface="+mj-ea"/>
                <a:cs typeface="+mj-cs"/>
              </a:rPr>
              <a:t>Learn</a:t>
            </a:r>
            <a:r>
              <a:rPr lang="fr-FR" sz="4400" dirty="0">
                <a:gradFill flip="none" rotWithShape="1">
                  <a:gsLst>
                    <a:gs pos="0">
                      <a:schemeClr val="accent1"/>
                    </a:gs>
                    <a:gs pos="100000">
                      <a:schemeClr val="accent2"/>
                    </a:gs>
                  </a:gsLst>
                  <a:lin ang="10800000" scaled="1"/>
                  <a:tileRect/>
                </a:gradFill>
                <a:ea typeface="+mj-ea"/>
                <a:cs typeface="+mj-cs"/>
              </a:rPr>
              <a:t> Spark   </a:t>
            </a:r>
          </a:p>
        </p:txBody>
      </p:sp>
      <p:sp>
        <p:nvSpPr>
          <p:cNvPr id="3" name="TextBox 2">
            <a:extLst>
              <a:ext uri="{FF2B5EF4-FFF2-40B4-BE49-F238E27FC236}">
                <a16:creationId xmlns:a16="http://schemas.microsoft.com/office/drawing/2014/main" id="{867D16A3-6E97-1318-01BF-23220B2912E9}"/>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20190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A25A8-5ABD-6553-F8E2-E02E11AF4492}"/>
              </a:ext>
            </a:extLst>
          </p:cNvPr>
          <p:cNvSpPr>
            <a:spLocks noGrp="1"/>
          </p:cNvSpPr>
          <p:nvPr>
            <p:ph type="title"/>
          </p:nvPr>
        </p:nvSpPr>
        <p:spPr>
          <a:xfrm>
            <a:off x="588963" y="457200"/>
            <a:ext cx="11017250" cy="492443"/>
          </a:xfrm>
        </p:spPr>
        <p:txBody>
          <a:bodyPr/>
          <a:lstStyle/>
          <a:p>
            <a:r>
              <a:rPr lang="fr-FR"/>
              <a:t>Qu’est-ce que Microsoft Copilot ?</a:t>
            </a:r>
          </a:p>
        </p:txBody>
      </p:sp>
      <p:pic>
        <p:nvPicPr>
          <p:cNvPr id="7" name="Picture 6">
            <a:extLst>
              <a:ext uri="{FF2B5EF4-FFF2-40B4-BE49-F238E27FC236}">
                <a16:creationId xmlns:a16="http://schemas.microsoft.com/office/drawing/2014/main" id="{9543BA56-F850-9F48-ED51-D6E971E0185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6" name="Freeform: Shape 25">
            <a:extLst>
              <a:ext uri="{FF2B5EF4-FFF2-40B4-BE49-F238E27FC236}">
                <a16:creationId xmlns:a16="http://schemas.microsoft.com/office/drawing/2014/main" id="{CE7DF4FA-D2BB-3FF2-48B7-0A203CAB65D7}"/>
              </a:ext>
              <a:ext uri="{C183D7F6-B498-43B3-948B-1728B52AA6E4}">
                <adec:decorative xmlns:adec="http://schemas.microsoft.com/office/drawing/2017/decorative" val="1"/>
              </a:ext>
            </a:extLst>
          </p:cNvPr>
          <p:cNvSpPr>
            <a:spLocks/>
          </p:cNvSpPr>
          <p:nvPr/>
        </p:nvSpPr>
        <p:spPr bwMode="auto">
          <a:xfrm>
            <a:off x="6979920" y="1686715"/>
            <a:ext cx="5212080" cy="4582324"/>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TextBox 11">
            <a:extLst>
              <a:ext uri="{FF2B5EF4-FFF2-40B4-BE49-F238E27FC236}">
                <a16:creationId xmlns:a16="http://schemas.microsoft.com/office/drawing/2014/main" id="{41E491DA-2A27-27E7-EE40-14BA22963C28}"/>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fr-FR" sz="2000">
                <a:ln w="3175">
                  <a:noFill/>
                </a:ln>
                <a:gradFill flip="none" rotWithShape="1">
                  <a:gsLst>
                    <a:gs pos="0">
                      <a:schemeClr val="accent1"/>
                    </a:gs>
                    <a:gs pos="100000">
                      <a:schemeClr val="accent2"/>
                    </a:gs>
                  </a:gsLst>
                  <a:lin ang="10800000" scaled="1"/>
                  <a:tileRect/>
                </a:gradFill>
                <a:latin typeface="+mj-lt"/>
                <a:ea typeface="+mj-ea"/>
                <a:cs typeface="+mj-cs"/>
              </a:rPr>
              <a:t>Nous lui avons posé la question. Voici ce qu’il nous a répondu…</a:t>
            </a:r>
          </a:p>
        </p:txBody>
      </p:sp>
      <p:sp>
        <p:nvSpPr>
          <p:cNvPr id="5" name="Rounded Rectangle 24_1">
            <a:extLst>
              <a:ext uri="{FF2B5EF4-FFF2-40B4-BE49-F238E27FC236}">
                <a16:creationId xmlns:a16="http://schemas.microsoft.com/office/drawing/2014/main" id="{8B6F220B-2681-24CC-5FD2-BDA7016C38A3}"/>
              </a:ext>
              <a:ext uri="{C183D7F6-B498-43B3-948B-1728B52AA6E4}">
                <adec:decorative xmlns:adec="http://schemas.microsoft.com/office/drawing/2017/decorative" val="1"/>
              </a:ext>
            </a:extLst>
          </p:cNvPr>
          <p:cNvSpPr>
            <a:spLocks/>
          </p:cNvSpPr>
          <p:nvPr/>
        </p:nvSpPr>
        <p:spPr bwMode="auto">
          <a:xfrm>
            <a:off x="588261" y="1686714"/>
            <a:ext cx="6219667" cy="4582324"/>
          </a:xfrm>
          <a:prstGeom prst="roundRect">
            <a:avLst>
              <a:gd name="adj" fmla="val 3566"/>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 name="TextBox 5">
            <a:extLst>
              <a:ext uri="{FF2B5EF4-FFF2-40B4-BE49-F238E27FC236}">
                <a16:creationId xmlns:a16="http://schemas.microsoft.com/office/drawing/2014/main" id="{454468C7-4841-CE13-D087-450BC8ABEEFD}"/>
              </a:ext>
            </a:extLst>
          </p:cNvPr>
          <p:cNvSpPr txBox="1">
            <a:spLocks/>
          </p:cNvSpPr>
          <p:nvPr/>
        </p:nvSpPr>
        <p:spPr>
          <a:xfrm>
            <a:off x="766686" y="1831134"/>
            <a:ext cx="5669740" cy="4170372"/>
          </a:xfrm>
          <a:prstGeom prst="rect">
            <a:avLst/>
          </a:prstGeom>
          <a:noFill/>
        </p:spPr>
        <p:txBody>
          <a:bodyPr wrap="square" lIns="0" tIns="0" rIns="0" bIns="0">
            <a:spAutoFit/>
          </a:bodyPr>
          <a:lstStyle/>
          <a:p>
            <a:pPr>
              <a:spcAft>
                <a:spcPts val="600"/>
              </a:spcAft>
            </a:pPr>
            <a:r>
              <a:rPr lang="fr-FR" sz="1200" dirty="0"/>
              <a:t>Microsoft </a:t>
            </a:r>
            <a:r>
              <a:rPr lang="fr-FR" sz="1200" dirty="0" err="1"/>
              <a:t>Copilot</a:t>
            </a:r>
            <a:r>
              <a:rPr lang="fr-FR" sz="1200" dirty="0"/>
              <a:t> se présente comme un assistant polyvalent, toujours prêt à vous assister dans une multitude de tâches. Voici quelques-unes des choses que je </a:t>
            </a:r>
            <a:br>
              <a:rPr lang="fr-FR" sz="1200" dirty="0"/>
            </a:br>
            <a:r>
              <a:rPr lang="fr-FR" sz="1200" dirty="0"/>
              <a:t>peux faire :</a:t>
            </a:r>
          </a:p>
          <a:p>
            <a:pPr marL="342900" indent="-228600" algn="l">
              <a:spcAft>
                <a:spcPts val="1000"/>
              </a:spcAft>
              <a:buFont typeface="Arial" panose="020B0604020202020204" pitchFamily="34" charset="0"/>
              <a:buChar char="•"/>
            </a:pPr>
            <a:r>
              <a:rPr lang="fr-FR" sz="1200" i="0" dirty="0">
                <a:effectLst/>
                <a:latin typeface="+mj-lt"/>
                <a:ea typeface="+mj-ea"/>
                <a:cs typeface="+mj-cs"/>
              </a:rPr>
              <a:t>Répondre à des questions </a:t>
            </a:r>
            <a:r>
              <a:rPr lang="fr-FR" sz="1200" dirty="0">
                <a:latin typeface="+mj-lt"/>
                <a:ea typeface="+mj-ea"/>
                <a:cs typeface="+mj-cs"/>
              </a:rPr>
              <a:t>:</a:t>
            </a:r>
            <a:r>
              <a:rPr lang="fr-FR" sz="1200" b="0" i="0" dirty="0">
                <a:effectLst/>
              </a:rPr>
              <a:t> Vous avez une question sur une tâche ou sur un sujet qui vous intéresse ? Je peux vous aider à trouver les réponses</a:t>
            </a:r>
          </a:p>
          <a:p>
            <a:pPr marL="342900" indent="-228600" algn="l">
              <a:spcAft>
                <a:spcPts val="1000"/>
              </a:spcAft>
              <a:buFont typeface="Arial" panose="020B0604020202020204" pitchFamily="34" charset="0"/>
              <a:buChar char="•"/>
            </a:pPr>
            <a:r>
              <a:rPr lang="fr-FR" sz="1200" i="0" dirty="0">
                <a:effectLst/>
                <a:latin typeface="+mj-lt"/>
                <a:ea typeface="+mj-ea"/>
                <a:cs typeface="+mj-cs"/>
              </a:rPr>
              <a:t>Trouver des idées </a:t>
            </a:r>
            <a:r>
              <a:rPr lang="fr-FR" sz="1200" dirty="0">
                <a:latin typeface="+mj-lt"/>
                <a:ea typeface="+mj-ea"/>
                <a:cs typeface="+mj-cs"/>
              </a:rPr>
              <a:t>:</a:t>
            </a:r>
            <a:r>
              <a:rPr lang="fr-FR" sz="1200" b="0" i="0" dirty="0">
                <a:effectLst/>
              </a:rPr>
              <a:t> Vous cherchez des idées pour un projet scolaire, une histoire ou une présentation ? Trouvons ensemble des idées géniales</a:t>
            </a:r>
          </a:p>
          <a:p>
            <a:pPr marL="342900" indent="-228600" algn="l">
              <a:spcAft>
                <a:spcPts val="1000"/>
              </a:spcAft>
              <a:buFont typeface="Arial" panose="020B0604020202020204" pitchFamily="34" charset="0"/>
              <a:buChar char="•"/>
            </a:pPr>
            <a:r>
              <a:rPr lang="fr-FR" sz="1200" i="0" dirty="0">
                <a:effectLst/>
                <a:latin typeface="+mj-lt"/>
                <a:ea typeface="+mj-ea"/>
                <a:cs typeface="+mj-cs"/>
              </a:rPr>
              <a:t>Rédiger du contenu</a:t>
            </a:r>
            <a:r>
              <a:rPr lang="fr-FR" sz="1200" dirty="0">
                <a:latin typeface="+mj-lt"/>
                <a:ea typeface="+mj-ea"/>
                <a:cs typeface="+mj-cs"/>
              </a:rPr>
              <a:t> :</a:t>
            </a:r>
            <a:r>
              <a:rPr lang="fr-FR" sz="1200" b="0" i="0" dirty="0">
                <a:effectLst/>
              </a:rPr>
              <a:t> Qu’il s’agisse d’écrire un e-mail, de créer un document, de coder ou d’inventer des histoires ou des poèmes, je peux vous aider.</a:t>
            </a:r>
          </a:p>
          <a:p>
            <a:pPr marL="342900" indent="-228600" algn="l">
              <a:spcAft>
                <a:spcPts val="1000"/>
              </a:spcAft>
              <a:buFont typeface="Arial" panose="020B0604020202020204" pitchFamily="34" charset="0"/>
              <a:buChar char="•"/>
            </a:pPr>
            <a:r>
              <a:rPr lang="fr-FR" sz="1200" i="0" dirty="0">
                <a:effectLst/>
                <a:latin typeface="+mj-lt"/>
                <a:ea typeface="+mj-ea"/>
                <a:cs typeface="+mj-cs"/>
              </a:rPr>
              <a:t>Organiser les tâches</a:t>
            </a:r>
            <a:r>
              <a:rPr lang="fr-FR" sz="1200" dirty="0">
                <a:latin typeface="+mj-lt"/>
                <a:ea typeface="+mj-ea"/>
                <a:cs typeface="+mj-cs"/>
              </a:rPr>
              <a:t> :</a:t>
            </a:r>
            <a:r>
              <a:rPr lang="fr-FR" sz="1200" b="0" i="0" dirty="0">
                <a:effectLst/>
              </a:rPr>
              <a:t> Vous avez besoin d’aide pour suivre votre liste de tâches ou planifier votre emploi du temps ? Je peux vous aider à vous organiser.</a:t>
            </a:r>
          </a:p>
          <a:p>
            <a:pPr marL="342900" indent="-228600" algn="l">
              <a:spcAft>
                <a:spcPts val="1000"/>
              </a:spcAft>
              <a:buFont typeface="Arial" panose="020B0604020202020204" pitchFamily="34" charset="0"/>
              <a:buChar char="•"/>
            </a:pPr>
            <a:r>
              <a:rPr lang="fr-FR" sz="1200" b="1" dirty="0">
                <a:latin typeface="+mj-lt"/>
                <a:ea typeface="+mj-ea"/>
                <a:cs typeface="+mj-cs"/>
              </a:rPr>
              <a:t>Recherche</a:t>
            </a:r>
            <a:r>
              <a:rPr lang="fr-FR" sz="1200" dirty="0">
                <a:latin typeface="+mj-lt"/>
                <a:ea typeface="+mj-ea"/>
                <a:cs typeface="+mj-cs"/>
              </a:rPr>
              <a:t> :</a:t>
            </a:r>
            <a:r>
              <a:rPr lang="fr-FR" sz="1200" b="0" i="0" dirty="0">
                <a:effectLst/>
              </a:rPr>
              <a:t> Je peux rechercher des informations en ligne, expliquer des sujets complexes ou vous informer des dernières nouvelles et mises à jour.</a:t>
            </a:r>
          </a:p>
          <a:p>
            <a:pPr marL="342900" indent="-228600" algn="l">
              <a:spcAft>
                <a:spcPts val="1000"/>
              </a:spcAft>
              <a:buFont typeface="Arial" panose="020B0604020202020204" pitchFamily="34" charset="0"/>
              <a:buChar char="•"/>
            </a:pPr>
            <a:r>
              <a:rPr lang="fr-FR" sz="1200" i="0" dirty="0">
                <a:effectLst/>
                <a:latin typeface="+mj-lt"/>
                <a:ea typeface="+mj-ea"/>
                <a:cs typeface="+mj-cs"/>
              </a:rPr>
              <a:t>Créer des images</a:t>
            </a:r>
            <a:r>
              <a:rPr lang="fr-FR" sz="1200" dirty="0">
                <a:latin typeface="+mj-lt"/>
                <a:ea typeface="+mj-ea"/>
                <a:cs typeface="+mj-cs"/>
              </a:rPr>
              <a:t> :</a:t>
            </a:r>
            <a:r>
              <a:rPr lang="fr-FR" sz="1200" b="0" i="0" dirty="0">
                <a:effectLst/>
              </a:rPr>
              <a:t> Décrivez-moi l’image dont vous avez besoin et je la créerai pour vous (dans le respect de certaines règles).</a:t>
            </a:r>
          </a:p>
          <a:p>
            <a:pPr marL="342900" indent="-228600" algn="l">
              <a:buFont typeface="Arial" panose="020B0604020202020204" pitchFamily="34" charset="0"/>
              <a:buChar char="•"/>
            </a:pPr>
            <a:r>
              <a:rPr lang="fr-FR" sz="1200" i="0" dirty="0">
                <a:effectLst/>
                <a:latin typeface="+mj-lt"/>
                <a:ea typeface="+mj-ea"/>
                <a:cs typeface="+mj-cs"/>
              </a:rPr>
              <a:t>Engager une conversation</a:t>
            </a:r>
            <a:r>
              <a:rPr lang="fr-FR" sz="1200" dirty="0">
                <a:latin typeface="+mj-lt"/>
                <a:ea typeface="+mj-ea"/>
                <a:cs typeface="+mj-cs"/>
              </a:rPr>
              <a:t> :</a:t>
            </a:r>
            <a:r>
              <a:rPr lang="fr-FR" sz="1200" b="0" i="0" dirty="0">
                <a:effectLst/>
              </a:rPr>
              <a:t> Vous voulez parler de vos passe-temps favoris, </a:t>
            </a:r>
            <a:br>
              <a:rPr lang="fr-FR" sz="1200" b="0" i="0" dirty="0">
                <a:effectLst/>
              </a:rPr>
            </a:br>
            <a:r>
              <a:rPr lang="fr-FR" sz="1200" b="0" i="0" dirty="0">
                <a:effectLst/>
              </a:rPr>
              <a:t>de vos jeux, ou simplement avoir une conversation amicale ? Je suis là pour </a:t>
            </a:r>
            <a:br>
              <a:rPr lang="fr-FR" sz="1200" b="0" i="0" dirty="0">
                <a:effectLst/>
              </a:rPr>
            </a:br>
            <a:r>
              <a:rPr lang="fr-FR" sz="1200" b="0" i="0" dirty="0">
                <a:effectLst/>
              </a:rPr>
              <a:t>ça aussi</a:t>
            </a:r>
          </a:p>
        </p:txBody>
      </p:sp>
      <p:pic>
        <p:nvPicPr>
          <p:cNvPr id="29" name="Picture 28">
            <a:extLst>
              <a:ext uri="{FF2B5EF4-FFF2-40B4-BE49-F238E27FC236}">
                <a16:creationId xmlns:a16="http://schemas.microsoft.com/office/drawing/2014/main" id="{0B64D19D-F0B2-0BEF-1227-6E2E27345851}"/>
              </a:ext>
            </a:extLst>
          </p:cNvPr>
          <p:cNvPicPr>
            <a:picLocks/>
          </p:cNvPicPr>
          <p:nvPr/>
        </p:nvPicPr>
        <p:blipFill>
          <a:blip r:embed="rId4"/>
          <a:srcRect l="510" t="-11379" r="555" b="-9942"/>
          <a:stretch/>
        </p:blipFill>
        <p:spPr>
          <a:xfrm>
            <a:off x="7147560" y="1873069"/>
            <a:ext cx="4876800" cy="4210341"/>
          </a:xfrm>
          <a:prstGeom prst="roundRect">
            <a:avLst>
              <a:gd name="adj" fmla="val 2013"/>
            </a:avLst>
          </a:prstGeom>
          <a:solidFill>
            <a:srgbClr val="FCEDE1"/>
          </a:solidFill>
        </p:spPr>
      </p:pic>
      <p:grpSp>
        <p:nvGrpSpPr>
          <p:cNvPr id="34" name="Group 33">
            <a:extLst>
              <a:ext uri="{FF2B5EF4-FFF2-40B4-BE49-F238E27FC236}">
                <a16:creationId xmlns:a16="http://schemas.microsoft.com/office/drawing/2014/main" id="{86D51F3E-D728-6725-E66D-0CD311C934C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5" name="Picture 34">
              <a:extLst>
                <a:ext uri="{FF2B5EF4-FFF2-40B4-BE49-F238E27FC236}">
                  <a16:creationId xmlns:a16="http://schemas.microsoft.com/office/drawing/2014/main" id="{41E39DEE-BBEA-818D-6F10-EE4D1265CEE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6" name="Straight Connector 35">
              <a:extLst>
                <a:ext uri="{FF2B5EF4-FFF2-40B4-BE49-F238E27FC236}">
                  <a16:creationId xmlns:a16="http://schemas.microsoft.com/office/drawing/2014/main" id="{1627E31D-94A0-E0A0-9A7B-110940396E8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119021F6-962F-7B09-6FAF-9503A181B34D}"/>
              </a:ext>
              <a:ext uri="{C183D7F6-B498-43B3-948B-1728B52AA6E4}">
                <adec:decorative xmlns:adec="http://schemas.microsoft.com/office/drawing/2017/decorative" val="1"/>
              </a:ext>
            </a:extLst>
          </p:cNvPr>
          <p:cNvCxnSpPr>
            <a:cxnSpLocks/>
          </p:cNvCxnSpPr>
          <p:nvPr/>
        </p:nvCxnSpPr>
        <p:spPr>
          <a:xfrm>
            <a:off x="766686" y="1686714"/>
            <a:ext cx="469106"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6C82E1-6DB3-A779-1EEE-01D1FF2A4D59}"/>
              </a:ext>
            </a:extLst>
          </p:cNvPr>
          <p:cNvSpPr txBox="1"/>
          <p:nvPr/>
        </p:nvSpPr>
        <p:spPr>
          <a:xfrm>
            <a:off x="206039" y="6573246"/>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32322259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1E1F-B96B-5583-C8DF-2942E9853D7F}"/>
              </a:ext>
            </a:extLst>
          </p:cNvPr>
          <p:cNvSpPr>
            <a:spLocks noGrp="1"/>
          </p:cNvSpPr>
          <p:nvPr>
            <p:ph type="title"/>
          </p:nvPr>
        </p:nvSpPr>
        <p:spPr>
          <a:xfrm>
            <a:off x="588963" y="470263"/>
            <a:ext cx="11017250" cy="492443"/>
          </a:xfrm>
        </p:spPr>
        <p:txBody>
          <a:bodyPr/>
          <a:lstStyle/>
          <a:p>
            <a:r>
              <a:rPr lang="fr-FR"/>
              <a:t>Comment fonctionne Microsoft Copilot ?</a:t>
            </a:r>
          </a:p>
        </p:txBody>
      </p:sp>
      <p:sp>
        <p:nvSpPr>
          <p:cNvPr id="4" name="Text Placeholder 3">
            <a:extLst>
              <a:ext uri="{FF2B5EF4-FFF2-40B4-BE49-F238E27FC236}">
                <a16:creationId xmlns:a16="http://schemas.microsoft.com/office/drawing/2014/main" id="{6C037DA0-3E4C-DB20-C5BB-10F50FAD7051}"/>
              </a:ext>
            </a:extLst>
          </p:cNvPr>
          <p:cNvSpPr>
            <a:spLocks noGrp="1"/>
          </p:cNvSpPr>
          <p:nvPr>
            <p:ph type="body" sz="quarter" idx="4294967295"/>
          </p:nvPr>
        </p:nvSpPr>
        <p:spPr>
          <a:xfrm>
            <a:off x="588963" y="1078992"/>
            <a:ext cx="11010900" cy="307777"/>
          </a:xfrm>
        </p:spPr>
        <p:txBody>
          <a:bodyPr/>
          <a:lstStyle/>
          <a:p>
            <a:pPr marL="0" indent="0">
              <a:spcBef>
                <a:spcPct val="0"/>
              </a:spcBef>
              <a:buNone/>
            </a:pPr>
            <a:r>
              <a:rPr lang="fr-FR" sz="2000">
                <a:ln w="3175">
                  <a:noFill/>
                </a:ln>
                <a:gradFill flip="none" rotWithShape="1">
                  <a:gsLst>
                    <a:gs pos="0">
                      <a:schemeClr val="accent1"/>
                    </a:gs>
                    <a:gs pos="100000">
                      <a:schemeClr val="accent2"/>
                    </a:gs>
                  </a:gsLst>
                  <a:lin ang="10800000" scaled="1"/>
                  <a:tileRect/>
                </a:gradFill>
                <a:latin typeface="+mj-lt"/>
                <a:ea typeface="+mj-ea"/>
                <a:cs typeface="+mj-cs"/>
              </a:rPr>
              <a:t>En exploitant la puissance de </a:t>
            </a:r>
            <a:r>
              <a:rPr lang="fr-FR" sz="2000" i="1">
                <a:ln w="3175">
                  <a:noFill/>
                </a:ln>
                <a:gradFill flip="none" rotWithShape="1">
                  <a:gsLst>
                    <a:gs pos="0">
                      <a:schemeClr val="accent1"/>
                    </a:gs>
                    <a:gs pos="100000">
                      <a:schemeClr val="accent2"/>
                    </a:gs>
                  </a:gsLst>
                  <a:lin ang="10800000" scaled="1"/>
                  <a:tileRect/>
                </a:gradFill>
                <a:latin typeface="+mj-lt"/>
                <a:ea typeface="+mj-ea"/>
                <a:cs typeface="+mj-cs"/>
              </a:rPr>
              <a:t>l’intelligence artificielle générative</a:t>
            </a:r>
          </a:p>
        </p:txBody>
      </p:sp>
      <p:sp>
        <p:nvSpPr>
          <p:cNvPr id="21" name="Rounded Rectangle 24_1">
            <a:extLst>
              <a:ext uri="{FF2B5EF4-FFF2-40B4-BE49-F238E27FC236}">
                <a16:creationId xmlns:a16="http://schemas.microsoft.com/office/drawing/2014/main" id="{D790588E-5D26-1FB1-FB6D-AD2EF5F22BE4}"/>
              </a:ext>
              <a:ext uri="{C183D7F6-B498-43B3-948B-1728B52AA6E4}">
                <adec:decorative xmlns:adec="http://schemas.microsoft.com/office/drawing/2017/decorative" val="1"/>
              </a:ext>
            </a:extLst>
          </p:cNvPr>
          <p:cNvSpPr>
            <a:spLocks/>
          </p:cNvSpPr>
          <p:nvPr/>
        </p:nvSpPr>
        <p:spPr bwMode="auto">
          <a:xfrm>
            <a:off x="588963" y="1640558"/>
            <a:ext cx="11017250" cy="4527323"/>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grpSp>
        <p:nvGrpSpPr>
          <p:cNvPr id="1027" name="Group 1026">
            <a:extLst>
              <a:ext uri="{FF2B5EF4-FFF2-40B4-BE49-F238E27FC236}">
                <a16:creationId xmlns:a16="http://schemas.microsoft.com/office/drawing/2014/main" id="{88F3C21F-895C-AA46-5632-DA0107CE3257}"/>
              </a:ext>
              <a:ext uri="{C183D7F6-B498-43B3-948B-1728B52AA6E4}">
                <adec:decorative xmlns:adec="http://schemas.microsoft.com/office/drawing/2017/decorative" val="1"/>
              </a:ext>
            </a:extLst>
          </p:cNvPr>
          <p:cNvGrpSpPr/>
          <p:nvPr/>
        </p:nvGrpSpPr>
        <p:grpSpPr>
          <a:xfrm>
            <a:off x="900592" y="2783313"/>
            <a:ext cx="511080" cy="507576"/>
            <a:chOff x="750919" y="1605478"/>
            <a:chExt cx="511080" cy="507576"/>
          </a:xfrm>
        </p:grpSpPr>
        <p:grpSp>
          <p:nvGrpSpPr>
            <p:cNvPr id="23" name="Group 22">
              <a:extLst>
                <a:ext uri="{FF2B5EF4-FFF2-40B4-BE49-F238E27FC236}">
                  <a16:creationId xmlns:a16="http://schemas.microsoft.com/office/drawing/2014/main" id="{7605E230-9CE7-4699-C6BD-DC78AC4BC65F}"/>
                </a:ext>
              </a:extLst>
            </p:cNvPr>
            <p:cNvGrpSpPr>
              <a:grpSpLocks/>
            </p:cNvGrpSpPr>
            <p:nvPr/>
          </p:nvGrpSpPr>
          <p:grpSpPr>
            <a:xfrm>
              <a:off x="750919" y="1605478"/>
              <a:ext cx="511080" cy="507576"/>
              <a:chOff x="547424" y="4293480"/>
              <a:chExt cx="640026" cy="657416"/>
            </a:xfrm>
          </p:grpSpPr>
          <p:grpSp>
            <p:nvGrpSpPr>
              <p:cNvPr id="24" name="Group 23">
                <a:extLst>
                  <a:ext uri="{FF2B5EF4-FFF2-40B4-BE49-F238E27FC236}">
                    <a16:creationId xmlns:a16="http://schemas.microsoft.com/office/drawing/2014/main" id="{EB3EF866-E89B-BD1A-C42C-425A49A2C5D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0677FA4-246E-1539-C9AA-FA125C22CBE5}"/>
                    </a:ext>
                  </a:extLst>
                </p:cNvPr>
                <p:cNvGrpSpPr/>
                <p:nvPr/>
              </p:nvGrpSpPr>
              <p:grpSpPr>
                <a:xfrm>
                  <a:off x="987658" y="5065483"/>
                  <a:ext cx="1169054" cy="1200820"/>
                  <a:chOff x="6349393" y="1711575"/>
                  <a:chExt cx="5590022" cy="5674618"/>
                </a:xfrm>
              </p:grpSpPr>
              <p:sp>
                <p:nvSpPr>
                  <p:cNvPr id="33" name="Rounded Rectangle 3_1">
                    <a:extLst>
                      <a:ext uri="{FF2B5EF4-FFF2-40B4-BE49-F238E27FC236}">
                        <a16:creationId xmlns:a16="http://schemas.microsoft.com/office/drawing/2014/main" id="{F730092F-1A1E-396B-17B1-9A74CB59EF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4" name="Rounded Rectangle 3_1">
                    <a:extLst>
                      <a:ext uri="{FF2B5EF4-FFF2-40B4-BE49-F238E27FC236}">
                        <a16:creationId xmlns:a16="http://schemas.microsoft.com/office/drawing/2014/main" id="{A368E18E-E5BC-C60E-3EC1-DB1F99D7303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1" name="Rounded Rectangle 3_1">
                  <a:extLst>
                    <a:ext uri="{FF2B5EF4-FFF2-40B4-BE49-F238E27FC236}">
                      <a16:creationId xmlns:a16="http://schemas.microsoft.com/office/drawing/2014/main" id="{869016DD-1BDB-BE81-0457-05F8710F6A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24_1">
                  <a:extLst>
                    <a:ext uri="{FF2B5EF4-FFF2-40B4-BE49-F238E27FC236}">
                      <a16:creationId xmlns:a16="http://schemas.microsoft.com/office/drawing/2014/main" id="{6FE7EF0C-FC56-3717-022E-3EC34BC84E5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C25400D7-F1A1-9AA7-F12E-2AB372067BA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2" name="speech_5" title="Icon of two overlapping chat bubbles">
              <a:extLst>
                <a:ext uri="{FF2B5EF4-FFF2-40B4-BE49-F238E27FC236}">
                  <a16:creationId xmlns:a16="http://schemas.microsoft.com/office/drawing/2014/main" id="{B0F4B995-A23B-9EAC-09A1-4FAF13E664EE}"/>
                </a:ext>
              </a:extLst>
            </p:cNvPr>
            <p:cNvSpPr>
              <a:spLocks noChangeAspect="1" noEditPoints="1"/>
            </p:cNvSpPr>
            <p:nvPr/>
          </p:nvSpPr>
          <p:spPr bwMode="auto">
            <a:xfrm>
              <a:off x="893133" y="1770657"/>
              <a:ext cx="226652" cy="17721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grpSp>
      <p:sp>
        <p:nvSpPr>
          <p:cNvPr id="19" name="TextBox 18">
            <a:extLst>
              <a:ext uri="{FF2B5EF4-FFF2-40B4-BE49-F238E27FC236}">
                <a16:creationId xmlns:a16="http://schemas.microsoft.com/office/drawing/2014/main" id="{18552A64-5A48-E5F9-9E2C-0BD4A4E60E0B}"/>
              </a:ext>
              <a:ext uri="{C183D7F6-B498-43B3-948B-1728B52AA6E4}">
                <adec:decorative xmlns:adec="http://schemas.microsoft.com/office/drawing/2017/decorative" val="1"/>
              </a:ext>
            </a:extLst>
          </p:cNvPr>
          <p:cNvSpPr txBox="1"/>
          <p:nvPr/>
        </p:nvSpPr>
        <p:spPr>
          <a:xfrm>
            <a:off x="1804180" y="2134820"/>
            <a:ext cx="783420" cy="276999"/>
          </a:xfrm>
          <a:prstGeom prst="rect">
            <a:avLst/>
          </a:prstGeom>
          <a:noFill/>
        </p:spPr>
        <p:txBody>
          <a:bodyPr wrap="none" lIns="0" tIns="0" rIns="0" bIns="0" rtlCol="0">
            <a:spAutoFit/>
          </a:bodyPr>
          <a:lstStyle/>
          <a:p>
            <a:pPr algn="l"/>
            <a:r>
              <a:rPr lang="fr-FR" sz="1800">
                <a:latin typeface="+mj-lt"/>
                <a:ea typeface="+mj-ea"/>
                <a:cs typeface="+mj-cs"/>
              </a:rPr>
              <a:t>Requête</a:t>
            </a:r>
          </a:p>
        </p:txBody>
      </p:sp>
      <p:sp>
        <p:nvSpPr>
          <p:cNvPr id="17" name="Speech Bubble: Rectangle with Corners Rounded 16">
            <a:extLst>
              <a:ext uri="{FF2B5EF4-FFF2-40B4-BE49-F238E27FC236}">
                <a16:creationId xmlns:a16="http://schemas.microsoft.com/office/drawing/2014/main" id="{3F7CD189-E6C0-81B3-A74F-23AD7F25AD4F}"/>
              </a:ext>
            </a:extLst>
          </p:cNvPr>
          <p:cNvSpPr/>
          <p:nvPr/>
        </p:nvSpPr>
        <p:spPr bwMode="auto">
          <a:xfrm>
            <a:off x="1678923" y="2515575"/>
            <a:ext cx="3353790" cy="1043052"/>
          </a:xfrm>
          <a:prstGeom prst="wedgeRoundRectCallout">
            <a:avLst>
              <a:gd name="adj1" fmla="val -57645"/>
              <a:gd name="adj2" fmla="val 10145"/>
              <a:gd name="adj3" fmla="val 7300"/>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fr-FR" sz="1300" dirty="0">
                <a:solidFill>
                  <a:schemeClr val="tx1"/>
                </a:solidFill>
                <a:latin typeface="+mj-lt"/>
                <a:ea typeface="+mj-ea"/>
                <a:cs typeface="+mj-cs"/>
              </a:rPr>
              <a:t>Ma mère et moi allons à Londres pour rendre visite à ma cousine. Buckingham Palace : Donnez-moi des idées de choses à apprécier et à faire à Londres.</a:t>
            </a:r>
          </a:p>
        </p:txBody>
      </p:sp>
      <p:pic>
        <p:nvPicPr>
          <p:cNvPr id="38" name="Picture 2">
            <a:extLst>
              <a:ext uri="{FF2B5EF4-FFF2-40B4-BE49-F238E27FC236}">
                <a16:creationId xmlns:a16="http://schemas.microsoft.com/office/drawing/2014/main" id="{5094A4FD-AD2E-198B-2B38-4B83EEF45103}"/>
              </a:ext>
              <a:ext uri="{C183D7F6-B498-43B3-948B-1728B52AA6E4}">
                <adec:decorative xmlns:adec="http://schemas.microsoft.com/office/drawing/2017/decorative" val="1"/>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48802" y="3760102"/>
            <a:ext cx="1049817" cy="10498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AED0AE-335C-CFD3-6BC4-077A1A00DD3C}"/>
              </a:ext>
              <a:ext uri="{C183D7F6-B498-43B3-948B-1728B52AA6E4}">
                <adec:decorative xmlns:adec="http://schemas.microsoft.com/office/drawing/2017/decorative" val="1"/>
              </a:ext>
            </a:extLst>
          </p:cNvPr>
          <p:cNvSpPr txBox="1"/>
          <p:nvPr/>
        </p:nvSpPr>
        <p:spPr>
          <a:xfrm>
            <a:off x="5619494" y="5048243"/>
            <a:ext cx="1619226" cy="246221"/>
          </a:xfrm>
          <a:prstGeom prst="rect">
            <a:avLst/>
          </a:prstGeom>
          <a:noFill/>
        </p:spPr>
        <p:txBody>
          <a:bodyPr wrap="none" lIns="0" tIns="0" rIns="0" bIns="0" rtlCol="0">
            <a:spAutoFit/>
          </a:bodyPr>
          <a:lstStyle/>
          <a:p>
            <a:pPr algn="l"/>
            <a:r>
              <a:rPr lang="fr-FR" sz="1600" dirty="0">
                <a:latin typeface="+mj-lt"/>
                <a:ea typeface="+mj-ea"/>
                <a:cs typeface="+mj-cs"/>
              </a:rPr>
              <a:t>Microsoft </a:t>
            </a:r>
            <a:r>
              <a:rPr lang="fr-FR" sz="1600" dirty="0" err="1">
                <a:latin typeface="+mj-lt"/>
                <a:ea typeface="+mj-ea"/>
                <a:cs typeface="+mj-cs"/>
              </a:rPr>
              <a:t>Copilot</a:t>
            </a:r>
            <a:endParaRPr lang="fr-FR" sz="1600" dirty="0">
              <a:latin typeface="+mj-lt"/>
              <a:ea typeface="+mj-ea"/>
              <a:cs typeface="+mj-cs"/>
            </a:endParaRPr>
          </a:p>
        </p:txBody>
      </p:sp>
      <p:pic>
        <p:nvPicPr>
          <p:cNvPr id="12" name="Picture 11">
            <a:extLst>
              <a:ext uri="{FF2B5EF4-FFF2-40B4-BE49-F238E27FC236}">
                <a16:creationId xmlns:a16="http://schemas.microsoft.com/office/drawing/2014/main" id="{3740B522-5D91-25DD-061D-47130F55766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01706" y="3907679"/>
            <a:ext cx="1093317" cy="988738"/>
          </a:xfrm>
          <a:prstGeom prst="rect">
            <a:avLst/>
          </a:prstGeom>
        </p:spPr>
      </p:pic>
      <p:sp>
        <p:nvSpPr>
          <p:cNvPr id="13" name="TextBox 12">
            <a:extLst>
              <a:ext uri="{FF2B5EF4-FFF2-40B4-BE49-F238E27FC236}">
                <a16:creationId xmlns:a16="http://schemas.microsoft.com/office/drawing/2014/main" id="{AE19CD09-6CC6-2099-7D45-D7ECD5827148}"/>
              </a:ext>
              <a:ext uri="{C183D7F6-B498-43B3-948B-1728B52AA6E4}">
                <adec:decorative xmlns:adec="http://schemas.microsoft.com/office/drawing/2017/decorative" val="1"/>
              </a:ext>
            </a:extLst>
          </p:cNvPr>
          <p:cNvSpPr txBox="1"/>
          <p:nvPr/>
        </p:nvSpPr>
        <p:spPr>
          <a:xfrm>
            <a:off x="8330331" y="5048243"/>
            <a:ext cx="2388470" cy="492443"/>
          </a:xfrm>
          <a:prstGeom prst="rect">
            <a:avLst/>
          </a:prstGeom>
          <a:noFill/>
        </p:spPr>
        <p:txBody>
          <a:bodyPr wrap="square" lIns="0" tIns="0" rIns="0" bIns="0" rtlCol="0">
            <a:spAutoFit/>
          </a:bodyPr>
          <a:lstStyle/>
          <a:p>
            <a:pPr algn="ctr"/>
            <a:r>
              <a:rPr lang="fr-FR" sz="1600" dirty="0">
                <a:latin typeface="+mj-lt"/>
                <a:ea typeface="+mj-ea"/>
                <a:cs typeface="+mj-cs"/>
              </a:rPr>
              <a:t>Grand modèle de langage (LLM)</a:t>
            </a:r>
          </a:p>
        </p:txBody>
      </p:sp>
      <p:cxnSp>
        <p:nvCxnSpPr>
          <p:cNvPr id="15" name="Straight Arrow Connector 14">
            <a:extLst>
              <a:ext uri="{FF2B5EF4-FFF2-40B4-BE49-F238E27FC236}">
                <a16:creationId xmlns:a16="http://schemas.microsoft.com/office/drawing/2014/main" id="{70E31D30-D49E-C229-8650-9B35ABFC32BC}"/>
              </a:ext>
              <a:ext uri="{C183D7F6-B498-43B3-948B-1728B52AA6E4}">
                <adec:decorative xmlns:adec="http://schemas.microsoft.com/office/drawing/2017/decorative" val="1"/>
              </a:ext>
            </a:extLst>
          </p:cNvPr>
          <p:cNvCxnSpPr>
            <a:cxnSpLocks/>
          </p:cNvCxnSpPr>
          <p:nvPr/>
        </p:nvCxnSpPr>
        <p:spPr>
          <a:xfrm>
            <a:off x="7257304" y="4070653"/>
            <a:ext cx="1394301"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6" name="Graphic 25">
            <a:extLst>
              <a:ext uri="{FF2B5EF4-FFF2-40B4-BE49-F238E27FC236}">
                <a16:creationId xmlns:a16="http://schemas.microsoft.com/office/drawing/2014/main" id="{754C8EC5-701A-B2ED-4BB9-D4CAA2C6396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3088" y="2366301"/>
            <a:ext cx="1580528" cy="1580526"/>
          </a:xfrm>
          <a:prstGeom prst="rect">
            <a:avLst/>
          </a:prstGeom>
          <a:effectLst>
            <a:innerShdw blurRad="152400" dist="114300" dir="13500000">
              <a:prstClr val="black">
                <a:alpha val="16000"/>
              </a:prstClr>
            </a:innerShdw>
          </a:effectLst>
        </p:spPr>
      </p:pic>
      <p:cxnSp>
        <p:nvCxnSpPr>
          <p:cNvPr id="29" name="Straight Arrow Connector 28">
            <a:extLst>
              <a:ext uri="{FF2B5EF4-FFF2-40B4-BE49-F238E27FC236}">
                <a16:creationId xmlns:a16="http://schemas.microsoft.com/office/drawing/2014/main" id="{3370FAFF-143E-4166-E55F-06183EF46049}"/>
              </a:ext>
              <a:ext uri="{C183D7F6-B498-43B3-948B-1728B52AA6E4}">
                <adec:decorative xmlns:adec="http://schemas.microsoft.com/office/drawing/2017/decorative" val="1"/>
              </a:ext>
            </a:extLst>
          </p:cNvPr>
          <p:cNvCxnSpPr>
            <a:cxnSpLocks/>
          </p:cNvCxnSpPr>
          <p:nvPr/>
        </p:nvCxnSpPr>
        <p:spPr>
          <a:xfrm rot="5400000">
            <a:off x="10057249" y="3863370"/>
            <a:ext cx="794596" cy="268525"/>
          </a:xfrm>
          <a:prstGeom prst="bentConnector2">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extBox 29">
            <a:extLst>
              <a:ext uri="{FF2B5EF4-FFF2-40B4-BE49-F238E27FC236}">
                <a16:creationId xmlns:a16="http://schemas.microsoft.com/office/drawing/2014/main" id="{62DF3B2C-BAA6-D94A-586A-79E8450B6C45}"/>
              </a:ext>
              <a:ext uri="{C183D7F6-B498-43B3-948B-1728B52AA6E4}">
                <adec:decorative xmlns:adec="http://schemas.microsoft.com/office/drawing/2017/decorative" val="1"/>
              </a:ext>
            </a:extLst>
          </p:cNvPr>
          <p:cNvSpPr txBox="1"/>
          <p:nvPr/>
        </p:nvSpPr>
        <p:spPr>
          <a:xfrm>
            <a:off x="9486843" y="3596443"/>
            <a:ext cx="2113020" cy="292388"/>
          </a:xfrm>
          <a:prstGeom prst="rect">
            <a:avLst/>
          </a:prstGeom>
          <a:solidFill>
            <a:srgbClr val="F4F3F5"/>
          </a:solidFill>
        </p:spPr>
        <p:txBody>
          <a:bodyPr wrap="square" lIns="91440" tIns="45720" rIns="91440" bIns="45720" rtlCol="0">
            <a:spAutoFit/>
          </a:bodyPr>
          <a:lstStyle/>
          <a:p>
            <a:pPr algn="ctr"/>
            <a:r>
              <a:rPr lang="fr-FR" sz="1300" dirty="0">
                <a:latin typeface="+mj-lt"/>
                <a:ea typeface="+mj-ea"/>
                <a:cs typeface="+mj-cs"/>
              </a:rPr>
              <a:t>Données de formation</a:t>
            </a:r>
          </a:p>
        </p:txBody>
      </p:sp>
      <p:cxnSp>
        <p:nvCxnSpPr>
          <p:cNvPr id="16" name="Straight Arrow Connector 15">
            <a:extLst>
              <a:ext uri="{FF2B5EF4-FFF2-40B4-BE49-F238E27FC236}">
                <a16:creationId xmlns:a16="http://schemas.microsoft.com/office/drawing/2014/main" id="{3A811573-BD92-D41B-3188-653F5964EBB0}"/>
              </a:ext>
              <a:ext uri="{C183D7F6-B498-43B3-948B-1728B52AA6E4}">
                <adec:decorative xmlns:adec="http://schemas.microsoft.com/office/drawing/2017/decorative" val="1"/>
              </a:ext>
            </a:extLst>
          </p:cNvPr>
          <p:cNvCxnSpPr>
            <a:cxnSpLocks/>
          </p:cNvCxnSpPr>
          <p:nvPr/>
        </p:nvCxnSpPr>
        <p:spPr>
          <a:xfrm flipH="1" flipV="1">
            <a:off x="7412116" y="4549450"/>
            <a:ext cx="1399635"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Speech Bubble: Rectangle with Corners Rounded 17" descr="Dear &lt;recipient&gt;,&#10;Please find enclosed my application for the role of …">
            <a:extLst>
              <a:ext uri="{FF2B5EF4-FFF2-40B4-BE49-F238E27FC236}">
                <a16:creationId xmlns:a16="http://schemas.microsoft.com/office/drawing/2014/main" id="{BD8FBF9D-90A6-17CF-8B76-F18A061196E9}"/>
              </a:ext>
            </a:extLst>
          </p:cNvPr>
          <p:cNvSpPr/>
          <p:nvPr/>
        </p:nvSpPr>
        <p:spPr bwMode="auto">
          <a:xfrm>
            <a:off x="861560" y="4049837"/>
            <a:ext cx="4151313" cy="1919164"/>
          </a:xfrm>
          <a:prstGeom prst="wedgeRoundRectCallout">
            <a:avLst>
              <a:gd name="adj1" fmla="val 67623"/>
              <a:gd name="adj2" fmla="val -36196"/>
              <a:gd name="adj3" fmla="val 3500"/>
            </a:avLst>
          </a:prstGeom>
          <a:solidFill>
            <a:schemeClr val="bg1"/>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ts val="200"/>
              </a:spcAft>
            </a:pPr>
            <a:r>
              <a:rPr lang="fr-FR" sz="1300" dirty="0">
                <a:solidFill>
                  <a:schemeClr val="tx1"/>
                </a:solidFill>
              </a:rPr>
              <a:t>Londres est une ville qui regorge d’histoire, de culture et d’animation ! Voici quelques idées de choses à apprécier et à faire :</a:t>
            </a:r>
          </a:p>
          <a:p>
            <a:pPr marL="285750" indent="-190500" algn="l" defTabSz="932472" fontAlgn="base">
              <a:spcBef>
                <a:spcPct val="0"/>
              </a:spcBef>
              <a:spcAft>
                <a:spcPts val="200"/>
              </a:spcAft>
              <a:buFont typeface="Arial" panose="020B0604020202020204" pitchFamily="34" charset="0"/>
              <a:buChar char="•"/>
            </a:pPr>
            <a:r>
              <a:rPr lang="fr-FR" sz="1300" dirty="0">
                <a:solidFill>
                  <a:schemeClr val="tx1"/>
                </a:solidFill>
              </a:rPr>
              <a:t>Buckingham Palace : Visitez les salles d’apparat </a:t>
            </a:r>
            <a:br>
              <a:rPr lang="fr-FR" sz="1300" dirty="0">
                <a:solidFill>
                  <a:schemeClr val="tx1"/>
                </a:solidFill>
              </a:rPr>
            </a:br>
            <a:r>
              <a:rPr lang="fr-FR" sz="1300" dirty="0">
                <a:solidFill>
                  <a:schemeClr val="tx1"/>
                </a:solidFill>
              </a:rPr>
              <a:t>et assistez à la cérémonie de la relève de la garde.</a:t>
            </a:r>
          </a:p>
          <a:p>
            <a:pPr marL="285750" indent="-190500" defTabSz="932472" fontAlgn="base">
              <a:spcBef>
                <a:spcPct val="0"/>
              </a:spcBef>
              <a:spcAft>
                <a:spcPts val="200"/>
              </a:spcAft>
              <a:buFont typeface="Arial" panose="020B0604020202020204" pitchFamily="34" charset="0"/>
              <a:buChar char="•"/>
            </a:pPr>
            <a:r>
              <a:rPr lang="fr-FR" sz="1300" dirty="0">
                <a:solidFill>
                  <a:schemeClr val="tx1"/>
                </a:solidFill>
              </a:rPr>
              <a:t>Tour de Londres : Explorez le château historique </a:t>
            </a:r>
            <a:br>
              <a:rPr lang="fr-FR" sz="1300" dirty="0">
                <a:solidFill>
                  <a:schemeClr val="tx1"/>
                </a:solidFill>
              </a:rPr>
            </a:br>
            <a:r>
              <a:rPr lang="fr-FR" sz="1300" dirty="0">
                <a:solidFill>
                  <a:schemeClr val="tx1"/>
                </a:solidFill>
              </a:rPr>
              <a:t>et admirez les joyaux de la Couronne. </a:t>
            </a:r>
          </a:p>
          <a:p>
            <a:pPr marL="285750" indent="-190500" defTabSz="932472" fontAlgn="base">
              <a:spcBef>
                <a:spcPct val="0"/>
              </a:spcBef>
              <a:spcAft>
                <a:spcPts val="200"/>
              </a:spcAft>
              <a:buFont typeface="Arial" panose="020B0604020202020204" pitchFamily="34" charset="0"/>
              <a:buChar char="•"/>
            </a:pPr>
            <a:r>
              <a:rPr lang="fr-FR" sz="1300" dirty="0">
                <a:solidFill>
                  <a:schemeClr val="tx1"/>
                </a:solidFill>
              </a:rPr>
              <a:t>…</a:t>
            </a:r>
          </a:p>
        </p:txBody>
      </p:sp>
      <p:grpSp>
        <p:nvGrpSpPr>
          <p:cNvPr id="41" name="Group 40">
            <a:extLst>
              <a:ext uri="{FF2B5EF4-FFF2-40B4-BE49-F238E27FC236}">
                <a16:creationId xmlns:a16="http://schemas.microsoft.com/office/drawing/2014/main" id="{EA4954D6-30D6-2512-112E-D72639EBD8AD}"/>
              </a:ext>
              <a:ext uri="{C183D7F6-B498-43B3-948B-1728B52AA6E4}">
                <adec:decorative xmlns:adec="http://schemas.microsoft.com/office/drawing/2017/decorative" val="1"/>
              </a:ext>
            </a:extLst>
          </p:cNvPr>
          <p:cNvGrpSpPr/>
          <p:nvPr/>
        </p:nvGrpSpPr>
        <p:grpSpPr>
          <a:xfrm>
            <a:off x="5758491" y="4124733"/>
            <a:ext cx="242896" cy="242894"/>
            <a:chOff x="11303794" y="1621403"/>
            <a:chExt cx="244474" cy="244472"/>
          </a:xfrm>
        </p:grpSpPr>
        <p:sp>
          <p:nvSpPr>
            <p:cNvPr id="42" name="Oval 41">
              <a:extLst>
                <a:ext uri="{FF2B5EF4-FFF2-40B4-BE49-F238E27FC236}">
                  <a16:creationId xmlns:a16="http://schemas.microsoft.com/office/drawing/2014/main" id="{AD0942F4-5722-4790-33DB-D3DEF33C52AD}"/>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3" name="Arrow: Bent 42">
              <a:extLst>
                <a:ext uri="{FF2B5EF4-FFF2-40B4-BE49-F238E27FC236}">
                  <a16:creationId xmlns:a16="http://schemas.microsoft.com/office/drawing/2014/main" id="{5D6ABEE4-B0F2-0D74-F13E-1C1CBB963B9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A4EA26EF-D369-3186-02EA-9CF36F57CACE}"/>
              </a:ext>
              <a:ext uri="{C183D7F6-B498-43B3-948B-1728B52AA6E4}">
                <adec:decorative xmlns:adec="http://schemas.microsoft.com/office/drawing/2017/decorative" val="1"/>
              </a:ext>
            </a:extLst>
          </p:cNvPr>
          <p:cNvGrpSpPr/>
          <p:nvPr/>
        </p:nvGrpSpPr>
        <p:grpSpPr>
          <a:xfrm>
            <a:off x="8651605" y="3949206"/>
            <a:ext cx="242896" cy="242894"/>
            <a:chOff x="11303794" y="1621403"/>
            <a:chExt cx="244474" cy="244472"/>
          </a:xfrm>
        </p:grpSpPr>
        <p:sp>
          <p:nvSpPr>
            <p:cNvPr id="51" name="Oval 50">
              <a:extLst>
                <a:ext uri="{FF2B5EF4-FFF2-40B4-BE49-F238E27FC236}">
                  <a16:creationId xmlns:a16="http://schemas.microsoft.com/office/drawing/2014/main" id="{AF13F336-E67D-B508-13AD-AB0F4098B390}"/>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2" name="Arrow: Bent 51">
              <a:extLst>
                <a:ext uri="{FF2B5EF4-FFF2-40B4-BE49-F238E27FC236}">
                  <a16:creationId xmlns:a16="http://schemas.microsoft.com/office/drawing/2014/main" id="{34F89DCC-AD14-7F08-E74E-7F3C226B47C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3DD30573-2FC0-7239-54B9-54060871AF3C}"/>
              </a:ext>
              <a:ext uri="{C183D7F6-B498-43B3-948B-1728B52AA6E4}">
                <adec:decorative xmlns:adec="http://schemas.microsoft.com/office/drawing/2017/decorative" val="1"/>
              </a:ext>
            </a:extLst>
          </p:cNvPr>
          <p:cNvGrpSpPr/>
          <p:nvPr/>
        </p:nvGrpSpPr>
        <p:grpSpPr>
          <a:xfrm flipH="1">
            <a:off x="7169220" y="4428003"/>
            <a:ext cx="242896" cy="242894"/>
            <a:chOff x="11303794" y="1621403"/>
            <a:chExt cx="244474" cy="244472"/>
          </a:xfrm>
        </p:grpSpPr>
        <p:sp>
          <p:nvSpPr>
            <p:cNvPr id="55" name="Oval 54">
              <a:extLst>
                <a:ext uri="{FF2B5EF4-FFF2-40B4-BE49-F238E27FC236}">
                  <a16:creationId xmlns:a16="http://schemas.microsoft.com/office/drawing/2014/main" id="{0A6474EA-9969-8D6A-078C-3E86A5560345}"/>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6" name="Arrow: Bent 55">
              <a:extLst>
                <a:ext uri="{FF2B5EF4-FFF2-40B4-BE49-F238E27FC236}">
                  <a16:creationId xmlns:a16="http://schemas.microsoft.com/office/drawing/2014/main" id="{B19B3B64-0531-7B13-A8D7-23C50F134F86}"/>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DABA0D2-596E-EEA4-DA12-FC367922CDEC}"/>
              </a:ext>
              <a:ext uri="{C183D7F6-B498-43B3-948B-1728B52AA6E4}">
                <adec:decorative xmlns:adec="http://schemas.microsoft.com/office/drawing/2017/decorative" val="1"/>
              </a:ext>
            </a:extLst>
          </p:cNvPr>
          <p:cNvGrpSpPr/>
          <p:nvPr/>
        </p:nvGrpSpPr>
        <p:grpSpPr>
          <a:xfrm flipH="1">
            <a:off x="10077388" y="4273483"/>
            <a:ext cx="242896" cy="242894"/>
            <a:chOff x="11303794" y="1621403"/>
            <a:chExt cx="244474" cy="244472"/>
          </a:xfrm>
        </p:grpSpPr>
        <p:sp>
          <p:nvSpPr>
            <p:cNvPr id="62" name="Oval 61">
              <a:extLst>
                <a:ext uri="{FF2B5EF4-FFF2-40B4-BE49-F238E27FC236}">
                  <a16:creationId xmlns:a16="http://schemas.microsoft.com/office/drawing/2014/main" id="{1A830584-205D-7643-9A4B-6AE883AB1EFC}"/>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63" name="Arrow: Bent 62">
              <a:extLst>
                <a:ext uri="{FF2B5EF4-FFF2-40B4-BE49-F238E27FC236}">
                  <a16:creationId xmlns:a16="http://schemas.microsoft.com/office/drawing/2014/main" id="{00BEE1A7-387D-1D43-3E16-E99EA20C796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029" name="Books">
            <a:extLst>
              <a:ext uri="{FF2B5EF4-FFF2-40B4-BE49-F238E27FC236}">
                <a16:creationId xmlns:a16="http://schemas.microsoft.com/office/drawing/2014/main" id="{D2A75493-48F3-CC07-F4E2-F809F3FE5C30}"/>
              </a:ext>
              <a:ext uri="{C183D7F6-B498-43B3-948B-1728B52AA6E4}">
                <adec:decorative xmlns:adec="http://schemas.microsoft.com/office/drawing/2017/decorative" val="1"/>
              </a:ext>
            </a:extLst>
          </p:cNvPr>
          <p:cNvSpPr>
            <a:spLocks noChangeAspect="1" noEditPoints="1"/>
          </p:cNvSpPr>
          <p:nvPr/>
        </p:nvSpPr>
        <p:spPr bwMode="auto">
          <a:xfrm>
            <a:off x="10554375" y="3083120"/>
            <a:ext cx="389916" cy="30786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20" name="Straight Arrow Connector 19">
            <a:extLst>
              <a:ext uri="{FF2B5EF4-FFF2-40B4-BE49-F238E27FC236}">
                <a16:creationId xmlns:a16="http://schemas.microsoft.com/office/drawing/2014/main" id="{34266EA7-2710-C41A-D7AC-B48D805710ED}"/>
              </a:ext>
              <a:ext uri="{C183D7F6-B498-43B3-948B-1728B52AA6E4}">
                <adec:decorative xmlns:adec="http://schemas.microsoft.com/office/drawing/2017/decorative" val="1"/>
              </a:ext>
            </a:extLst>
          </p:cNvPr>
          <p:cNvCxnSpPr>
            <a:cxnSpLocks/>
            <a:stCxn id="17" idx="3"/>
            <a:endCxn id="42" idx="2"/>
          </p:cNvCxnSpPr>
          <p:nvPr/>
        </p:nvCxnSpPr>
        <p:spPr>
          <a:xfrm>
            <a:off x="5032713" y="3037101"/>
            <a:ext cx="725778" cy="1209079"/>
          </a:xfrm>
          <a:prstGeom prst="bentConnector3">
            <a:avLst>
              <a:gd name="adj1" fmla="val 50000"/>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30" name="Page2_E7C3">
            <a:extLst>
              <a:ext uri="{FF2B5EF4-FFF2-40B4-BE49-F238E27FC236}">
                <a16:creationId xmlns:a16="http://schemas.microsoft.com/office/drawing/2014/main" id="{970E5C8A-40F7-0DF6-CD39-950A5F448BFB}"/>
              </a:ext>
              <a:ext uri="{C183D7F6-B498-43B3-948B-1728B52AA6E4}">
                <adec:decorative xmlns:adec="http://schemas.microsoft.com/office/drawing/2017/decorative" val="1"/>
              </a:ext>
            </a:extLst>
          </p:cNvPr>
          <p:cNvSpPr>
            <a:spLocks noChangeAspect="1" noEditPoints="1"/>
          </p:cNvSpPr>
          <p:nvPr/>
        </p:nvSpPr>
        <p:spPr bwMode="auto">
          <a:xfrm>
            <a:off x="10196022" y="3073595"/>
            <a:ext cx="258048" cy="32244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EE920BA8-16B3-B492-DBCF-BFE811B3ECCE}"/>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12678020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5D01665-52D2-5DF3-419A-6D50F8884633}"/>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Rounded Rectangle 24_1">
            <a:extLst>
              <a:ext uri="{FF2B5EF4-FFF2-40B4-BE49-F238E27FC236}">
                <a16:creationId xmlns:a16="http://schemas.microsoft.com/office/drawing/2014/main" id="{A2B68EF1-034D-5426-EBC8-7B786864E36D}"/>
              </a:ext>
              <a:ext uri="{C183D7F6-B498-43B3-948B-1728B52AA6E4}">
                <adec:decorative xmlns:adec="http://schemas.microsoft.com/office/drawing/2017/decorative" val="1"/>
              </a:ext>
            </a:extLst>
          </p:cNvPr>
          <p:cNvSpPr>
            <a:spLocks/>
          </p:cNvSpPr>
          <p:nvPr/>
        </p:nvSpPr>
        <p:spPr bwMode="auto">
          <a:xfrm>
            <a:off x="588963" y="1219200"/>
            <a:ext cx="11017250" cy="5049838"/>
          </a:xfrm>
          <a:prstGeom prst="roundRect">
            <a:avLst>
              <a:gd name="adj" fmla="val 2954"/>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781FC6C-D231-B394-D86B-26C9B3D89994}"/>
              </a:ext>
            </a:extLst>
          </p:cNvPr>
          <p:cNvSpPr>
            <a:spLocks noGrp="1"/>
          </p:cNvSpPr>
          <p:nvPr>
            <p:ph type="title"/>
          </p:nvPr>
        </p:nvSpPr>
        <p:spPr>
          <a:xfrm>
            <a:off x="588263" y="457200"/>
            <a:ext cx="11018520" cy="492443"/>
          </a:xfrm>
        </p:spPr>
        <p:txBody>
          <a:bodyPr/>
          <a:lstStyle/>
          <a:p>
            <a:r>
              <a:rPr lang="fr-FR"/>
              <a:t>Lignes directrices pour des requêtes efficaces</a:t>
            </a:r>
          </a:p>
        </p:txBody>
      </p:sp>
      <p:grpSp>
        <p:nvGrpSpPr>
          <p:cNvPr id="42" name="Group 41">
            <a:extLst>
              <a:ext uri="{FF2B5EF4-FFF2-40B4-BE49-F238E27FC236}">
                <a16:creationId xmlns:a16="http://schemas.microsoft.com/office/drawing/2014/main" id="{D50ACFB4-BD6D-1CCB-2B29-4637FDFDBE7D}"/>
              </a:ext>
              <a:ext uri="{C183D7F6-B498-43B3-948B-1728B52AA6E4}">
                <adec:decorative xmlns:adec="http://schemas.microsoft.com/office/drawing/2017/decorative" val="1"/>
              </a:ext>
            </a:extLst>
          </p:cNvPr>
          <p:cNvGrpSpPr/>
          <p:nvPr/>
        </p:nvGrpSpPr>
        <p:grpSpPr>
          <a:xfrm>
            <a:off x="1508125" y="1539145"/>
            <a:ext cx="9247506" cy="2805629"/>
            <a:chOff x="1473835" y="1459135"/>
            <a:chExt cx="9247506" cy="2805629"/>
          </a:xfrm>
        </p:grpSpPr>
        <p:sp>
          <p:nvSpPr>
            <p:cNvPr id="14" name="Speech Bubble: Rectangle with Corners Rounded 13">
              <a:extLst>
                <a:ext uri="{FF2B5EF4-FFF2-40B4-BE49-F238E27FC236}">
                  <a16:creationId xmlns:a16="http://schemas.microsoft.com/office/drawing/2014/main" id="{C9E3E1F2-E101-B6CC-2BBC-F5DDF39EE33E}"/>
                </a:ext>
                <a:ext uri="{C183D7F6-B498-43B3-948B-1728B52AA6E4}">
                  <adec:decorative xmlns:adec="http://schemas.microsoft.com/office/drawing/2017/decorative" val="0"/>
                </a:ext>
              </a:extLst>
            </p:cNvPr>
            <p:cNvSpPr/>
            <p:nvPr/>
          </p:nvSpPr>
          <p:spPr bwMode="auto">
            <a:xfrm>
              <a:off x="1566610" y="1459135"/>
              <a:ext cx="9061957" cy="781146"/>
            </a:xfrm>
            <a:prstGeom prst="wedgeRoundRectCallout">
              <a:avLst>
                <a:gd name="adj1" fmla="val -54468"/>
                <a:gd name="adj2" fmla="val 27188"/>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fr-FR" sz="1400">
                  <a:solidFill>
                    <a:schemeClr val="tx1"/>
                  </a:solidFill>
                  <a:ea typeface="+mj-ea"/>
                  <a:cs typeface="+mj-cs"/>
                </a:rPr>
                <a:t>Résumez l’article suivant : https://nodpublishers.com/London</a:t>
              </a:r>
              <a:r>
                <a:rPr lang="fr-FR" sz="1400" baseline="30000">
                  <a:solidFill>
                    <a:schemeClr val="tx1"/>
                  </a:solidFill>
                  <a:ea typeface="+mj-ea"/>
                  <a:cs typeface="+mj-cs"/>
                </a:rPr>
                <a:t>1</a:t>
              </a:r>
              <a:r>
                <a:rPr lang="fr-FR" sz="1400">
                  <a:solidFill>
                    <a:schemeClr val="tx1"/>
                  </a:solidFill>
                  <a:ea typeface="+mj-ea"/>
                  <a:cs typeface="+mj-cs"/>
                </a:rPr>
                <a:t> sous la forme d’une liste à puces de 3 à 5 points intéressants</a:t>
              </a:r>
              <a:r>
                <a:rPr lang="fr-FR" sz="1400" baseline="30000">
                  <a:solidFill>
                    <a:schemeClr val="tx1"/>
                  </a:solidFill>
                  <a:ea typeface="+mj-ea"/>
                  <a:cs typeface="+mj-cs"/>
                </a:rPr>
                <a:t>2</a:t>
              </a:r>
              <a:r>
                <a:rPr lang="fr-FR" sz="1400">
                  <a:solidFill>
                    <a:schemeClr val="tx1"/>
                  </a:solidFill>
                  <a:ea typeface="+mj-ea"/>
                  <a:cs typeface="+mj-cs"/>
                </a:rPr>
                <a:t> pour m’aider à planifier un voyage</a:t>
              </a:r>
              <a:r>
                <a:rPr lang="fr-FR" sz="1400" baseline="30000">
                  <a:solidFill>
                    <a:schemeClr val="tx1"/>
                  </a:solidFill>
                  <a:ea typeface="+mj-ea"/>
                  <a:cs typeface="+mj-cs"/>
                </a:rPr>
                <a:t>3</a:t>
              </a:r>
              <a:r>
                <a:rPr lang="fr-FR" sz="1400">
                  <a:solidFill>
                    <a:schemeClr val="tx1"/>
                  </a:solidFill>
                  <a:ea typeface="+mj-ea"/>
                  <a:cs typeface="+mj-cs"/>
                </a:rPr>
                <a:t>. Veillez à ce que chaque puce soit concise et formulée simplement</a:t>
              </a:r>
              <a:r>
                <a:rPr lang="fr-FR" sz="1400" baseline="30000">
                  <a:solidFill>
                    <a:schemeClr val="tx1"/>
                  </a:solidFill>
                  <a:ea typeface="+mj-ea"/>
                  <a:cs typeface="+mj-cs"/>
                </a:rPr>
                <a:t>4</a:t>
              </a:r>
            </a:p>
          </p:txBody>
        </p:sp>
        <p:sp>
          <p:nvSpPr>
            <p:cNvPr id="3" name="Speech Bubble: Rectangle with Corners Rounded 2">
              <a:extLst>
                <a:ext uri="{FF2B5EF4-FFF2-40B4-BE49-F238E27FC236}">
                  <a16:creationId xmlns:a16="http://schemas.microsoft.com/office/drawing/2014/main" id="{B6BAC0B7-D61B-2B00-8274-A7F452BF7983}"/>
                </a:ext>
                <a:ext uri="{C183D7F6-B498-43B3-948B-1728B52AA6E4}">
                  <adec:decorative xmlns:adec="http://schemas.microsoft.com/office/drawing/2017/decorative" val="0"/>
                </a:ext>
              </a:extLst>
            </p:cNvPr>
            <p:cNvSpPr/>
            <p:nvPr/>
          </p:nvSpPr>
          <p:spPr bwMode="auto">
            <a:xfrm>
              <a:off x="1566610" y="3742514"/>
              <a:ext cx="9061957" cy="522250"/>
            </a:xfrm>
            <a:prstGeom prst="wedgeRoundRectCallout">
              <a:avLst>
                <a:gd name="adj1" fmla="val -56337"/>
                <a:gd name="adj2" fmla="val 1705"/>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fr-FR" sz="1400">
                  <a:solidFill>
                    <a:schemeClr val="tx1"/>
                  </a:solidFill>
                  <a:ea typeface="+mj-ea"/>
                  <a:cs typeface="+mj-cs"/>
                </a:rPr>
                <a:t>Est-il facile de se déplacer dans la ville ?</a:t>
              </a:r>
              <a:r>
                <a:rPr lang="fr-FR" sz="1400" baseline="30000">
                  <a:solidFill>
                    <a:schemeClr val="tx1"/>
                  </a:solidFill>
                  <a:ea typeface="+mj-ea"/>
                  <a:cs typeface="+mj-cs"/>
                </a:rPr>
                <a:t>5</a:t>
              </a:r>
            </a:p>
          </p:txBody>
        </p:sp>
        <p:sp>
          <p:nvSpPr>
            <p:cNvPr id="5" name="Speech Bubble: Rectangle with Corners Rounded 4" descr="Dear &lt;recipient&gt;,&#10;Please find enclosed my application for the role of …">
              <a:extLst>
                <a:ext uri="{FF2B5EF4-FFF2-40B4-BE49-F238E27FC236}">
                  <a16:creationId xmlns:a16="http://schemas.microsoft.com/office/drawing/2014/main" id="{6CA6F0C5-2CE2-3240-6B74-1C69CA416C88}"/>
                </a:ext>
              </a:extLst>
            </p:cNvPr>
            <p:cNvSpPr/>
            <p:nvPr/>
          </p:nvSpPr>
          <p:spPr bwMode="auto">
            <a:xfrm>
              <a:off x="1473835" y="2498120"/>
              <a:ext cx="9247506" cy="986554"/>
            </a:xfrm>
            <a:prstGeom prst="wedgeRoundRectCallout">
              <a:avLst>
                <a:gd name="adj1" fmla="val 56145"/>
                <a:gd name="adj2" fmla="val -28178"/>
                <a:gd name="adj3" fmla="val 16667"/>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r>
                <a:rPr lang="fr-FR" sz="1400">
                  <a:solidFill>
                    <a:schemeClr val="tx1"/>
                  </a:solidFill>
                </a:rPr>
                <a:t>Voici quelques faits intéressants sur Londres pour vous aider à préparer votre voyage :</a:t>
              </a:r>
            </a:p>
            <a:p>
              <a:pPr marL="285750" indent="-171450" algn="l" defTabSz="932472" fontAlgn="base">
                <a:spcBef>
                  <a:spcPts val="200"/>
                </a:spcBef>
                <a:spcAft>
                  <a:spcPct val="0"/>
                </a:spcAft>
                <a:buFont typeface="Arial" panose="020B0604020202020204" pitchFamily="34" charset="0"/>
                <a:buChar char="•"/>
              </a:pPr>
              <a:r>
                <a:rPr lang="fr-FR" sz="1200">
                  <a:solidFill>
                    <a:schemeClr val="tx1"/>
                  </a:solidFill>
                  <a:latin typeface="+mj-lt"/>
                  <a:ea typeface="+mj-ea"/>
                  <a:cs typeface="+mj-cs"/>
                </a:rPr>
                <a:t>Racines historiques : </a:t>
              </a:r>
              <a:r>
                <a:rPr lang="fr-FR" sz="1200">
                  <a:solidFill>
                    <a:schemeClr val="tx1"/>
                  </a:solidFill>
                </a:rPr>
                <a:t>Fondée par les Romains sous le nom de Londinium en l’an 47 ap. JC</a:t>
              </a:r>
            </a:p>
            <a:p>
              <a:pPr marL="285750" indent="-171450" algn="l" defTabSz="932472" fontAlgn="base">
                <a:spcBef>
                  <a:spcPct val="0"/>
                </a:spcBef>
                <a:spcAft>
                  <a:spcPct val="0"/>
                </a:spcAft>
                <a:buFont typeface="Arial" panose="020B0604020202020204" pitchFamily="34" charset="0"/>
                <a:buChar char="•"/>
              </a:pPr>
              <a:r>
                <a:rPr lang="fr-FR" sz="1200">
                  <a:solidFill>
                    <a:schemeClr val="tx1"/>
                  </a:solidFill>
                </a:rPr>
                <a:t>…</a:t>
              </a:r>
            </a:p>
          </p:txBody>
        </p:sp>
      </p:grpSp>
      <p:sp>
        <p:nvSpPr>
          <p:cNvPr id="7" name="Rounded Rectangle 3_1">
            <a:extLst>
              <a:ext uri="{FF2B5EF4-FFF2-40B4-BE49-F238E27FC236}">
                <a16:creationId xmlns:a16="http://schemas.microsoft.com/office/drawing/2014/main" id="{707C6F88-6D94-C07B-740E-1A7052903060}"/>
              </a:ext>
            </a:extLst>
          </p:cNvPr>
          <p:cNvSpPr>
            <a:spLocks/>
          </p:cNvSpPr>
          <p:nvPr/>
        </p:nvSpPr>
        <p:spPr>
          <a:xfrm>
            <a:off x="726123" y="4730634"/>
            <a:ext cx="10742930" cy="1401244"/>
          </a:xfrm>
          <a:prstGeom prst="roundRect">
            <a:avLst>
              <a:gd name="adj" fmla="val 480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marL="228600" indent="-228600" defTabSz="951121">
              <a:spcAft>
                <a:spcPts val="600"/>
              </a:spcAft>
              <a:buSzPct val="90000"/>
              <a:buFont typeface="+mj-lt"/>
              <a:buAutoNum type="arabicPeriod"/>
            </a:pPr>
            <a:r>
              <a:rPr lang="fr-FR" sz="1200">
                <a:solidFill>
                  <a:schemeClr val="tx1"/>
                </a:solidFill>
                <a:cs typeface="Segoe UI" panose="020B0502040204020203" pitchFamily="34" charset="0"/>
              </a:rPr>
              <a:t>Fournissez une source pour </a:t>
            </a:r>
            <a:r>
              <a:rPr lang="fr-FR" sz="1200" i="1">
                <a:solidFill>
                  <a:schemeClr val="tx1"/>
                </a:solidFill>
                <a:cs typeface="Segoe UI" panose="020B0502040204020203" pitchFamily="34" charset="0"/>
              </a:rPr>
              <a:t>ancrer</a:t>
            </a:r>
            <a:r>
              <a:rPr lang="fr-FR" sz="1200">
                <a:solidFill>
                  <a:schemeClr val="tx1"/>
                </a:solidFill>
                <a:cs typeface="Segoe UI" panose="020B0502040204020203" pitchFamily="34" charset="0"/>
              </a:rPr>
              <a:t> la réponse dans un champ d’information spécifique, le cas échéant.</a:t>
            </a:r>
          </a:p>
          <a:p>
            <a:pPr marL="228600" indent="-228600" defTabSz="951121">
              <a:spcAft>
                <a:spcPts val="600"/>
              </a:spcAft>
              <a:buSzPct val="90000"/>
              <a:buFont typeface="+mj-lt"/>
              <a:buAutoNum type="arabicPeriod"/>
            </a:pPr>
            <a:r>
              <a:rPr lang="fr-FR" sz="1200">
                <a:solidFill>
                  <a:schemeClr val="tx1"/>
                </a:solidFill>
                <a:cs typeface="Segoe UI" panose="020B0502040204020203" pitchFamily="34" charset="0"/>
              </a:rPr>
              <a:t>Formulez un objectif précis pour ce que vous attendez de Copilot</a:t>
            </a:r>
          </a:p>
          <a:p>
            <a:pPr marL="228600" indent="-228600" defTabSz="951121">
              <a:spcAft>
                <a:spcPts val="600"/>
              </a:spcAft>
              <a:buSzPct val="90000"/>
              <a:buFont typeface="+mj-lt"/>
              <a:buAutoNum type="arabicPeriod"/>
            </a:pPr>
            <a:r>
              <a:rPr lang="fr-FR" sz="1200">
                <a:solidFill>
                  <a:schemeClr val="tx1"/>
                </a:solidFill>
                <a:cs typeface="Segoe UI" panose="020B0502040204020203" pitchFamily="34" charset="0"/>
              </a:rPr>
              <a:t>Ajoutez un contexte pour optimiser l’adéquation et la pertinence de la réponse</a:t>
            </a:r>
          </a:p>
          <a:p>
            <a:pPr marL="228600" indent="-228600" defTabSz="951121">
              <a:spcAft>
                <a:spcPts val="600"/>
              </a:spcAft>
              <a:buSzPct val="90000"/>
              <a:buFont typeface="+mj-lt"/>
              <a:buAutoNum type="arabicPeriod"/>
            </a:pPr>
            <a:r>
              <a:rPr lang="fr-FR" sz="1200">
                <a:solidFill>
                  <a:schemeClr val="tx1"/>
                </a:solidFill>
                <a:cs typeface="Segoe UI" panose="020B0502040204020203" pitchFamily="34" charset="0"/>
              </a:rPr>
              <a:t>Définissez des attentes claires quant au format de la réponse</a:t>
            </a:r>
          </a:p>
          <a:p>
            <a:pPr marL="228600" indent="-228600" defTabSz="951121">
              <a:spcAft>
                <a:spcPts val="600"/>
              </a:spcAft>
              <a:buSzPct val="90000"/>
              <a:buFont typeface="+mj-lt"/>
              <a:buAutoNum type="arabicPeriod"/>
            </a:pPr>
            <a:r>
              <a:rPr lang="fr-FR" sz="1200">
                <a:solidFill>
                  <a:schemeClr val="tx1"/>
                </a:solidFill>
                <a:cs typeface="Segoe UI" panose="020B0502040204020203" pitchFamily="34" charset="0"/>
              </a:rPr>
              <a:t>Répétez les éléments en vous basant sur les requêtes et les réponses précédentes pour affiner le résultat.</a:t>
            </a:r>
          </a:p>
        </p:txBody>
      </p:sp>
      <p:pic>
        <p:nvPicPr>
          <p:cNvPr id="43" name="Picture 42">
            <a:extLst>
              <a:ext uri="{FF2B5EF4-FFF2-40B4-BE49-F238E27FC236}">
                <a16:creationId xmlns:a16="http://schemas.microsoft.com/office/drawing/2014/main" id="{631664F3-DAFF-6050-25FB-928B9AC59D6F}"/>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7313504" y="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 name="TextBox 7">
            <a:extLst>
              <a:ext uri="{FF2B5EF4-FFF2-40B4-BE49-F238E27FC236}">
                <a16:creationId xmlns:a16="http://schemas.microsoft.com/office/drawing/2014/main" id="{E6418DCB-1DF4-F648-ABC7-412ABFDFA65F}"/>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683238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64BB7D-4B85-126B-74B5-5DA3C6080CA3}"/>
              </a:ext>
              <a:ext uri="{C183D7F6-B498-43B3-948B-1728B52AA6E4}">
                <adec:decorative xmlns:adec="http://schemas.microsoft.com/office/drawing/2017/decorative" val="1"/>
              </a:ext>
            </a:extLst>
          </p:cNvPr>
          <p:cNvGrpSpPr/>
          <p:nvPr/>
        </p:nvGrpSpPr>
        <p:grpSpPr>
          <a:xfrm>
            <a:off x="1" y="-184660"/>
            <a:ext cx="12191999" cy="1172541"/>
            <a:chOff x="1" y="0"/>
            <a:chExt cx="12191999" cy="1172541"/>
          </a:xfrm>
        </p:grpSpPr>
        <p:pic>
          <p:nvPicPr>
            <p:cNvPr id="8" name="Picture 7">
              <a:extLst>
                <a:ext uri="{FF2B5EF4-FFF2-40B4-BE49-F238E27FC236}">
                  <a16:creationId xmlns:a16="http://schemas.microsoft.com/office/drawing/2014/main" id="{5DCE424C-F7A3-1B20-F718-860CCAC91E3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9" name="Straight Connector 8">
              <a:extLst>
                <a:ext uri="{FF2B5EF4-FFF2-40B4-BE49-F238E27FC236}">
                  <a16:creationId xmlns:a16="http://schemas.microsoft.com/office/drawing/2014/main" id="{6CFFF017-54BB-B932-BEE1-1F2AD3D562D5}"/>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84D2E2-7778-B939-F320-FDD80F02420A}"/>
              </a:ext>
            </a:extLst>
          </p:cNvPr>
          <p:cNvSpPr>
            <a:spLocks noGrp="1"/>
          </p:cNvSpPr>
          <p:nvPr>
            <p:ph type="title"/>
          </p:nvPr>
        </p:nvSpPr>
        <p:spPr>
          <a:xfrm>
            <a:off x="588263" y="426808"/>
            <a:ext cx="8358757" cy="492443"/>
          </a:xfrm>
        </p:spPr>
        <p:txBody>
          <a:bodyPr/>
          <a:lstStyle/>
          <a:p>
            <a:r>
              <a:rPr lang="fr-FR" dirty="0"/>
              <a:t>À propos du programme : Concevoir une destination de rêve grâce à l’IA </a:t>
            </a:r>
          </a:p>
        </p:txBody>
      </p:sp>
      <p:sp>
        <p:nvSpPr>
          <p:cNvPr id="10" name="Rectangle: Rounded Corners 9">
            <a:extLst>
              <a:ext uri="{FF2B5EF4-FFF2-40B4-BE49-F238E27FC236}">
                <a16:creationId xmlns:a16="http://schemas.microsoft.com/office/drawing/2014/main" id="{1FD70EA2-56B9-C0BF-8ACF-4A29A56BC422}"/>
              </a:ext>
              <a:ext uri="{C183D7F6-B498-43B3-948B-1728B52AA6E4}">
                <adec:decorative xmlns:adec="http://schemas.microsoft.com/office/drawing/2017/decorative" val="1"/>
              </a:ext>
            </a:extLst>
          </p:cNvPr>
          <p:cNvSpPr>
            <a:spLocks/>
          </p:cNvSpPr>
          <p:nvPr/>
        </p:nvSpPr>
        <p:spPr bwMode="auto">
          <a:xfrm>
            <a:off x="588963" y="1552694"/>
            <a:ext cx="11017250" cy="49823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1" name="Rounded Rectangle 3_1">
            <a:extLst>
              <a:ext uri="{FF2B5EF4-FFF2-40B4-BE49-F238E27FC236}">
                <a16:creationId xmlns:a16="http://schemas.microsoft.com/office/drawing/2014/main" id="{16BD29C6-E69A-1442-E3D3-BBF3D07BD798}"/>
              </a:ext>
              <a:ext uri="{C183D7F6-B498-43B3-948B-1728B52AA6E4}">
                <adec:decorative xmlns:adec="http://schemas.microsoft.com/office/drawing/2017/decorative" val="1"/>
              </a:ext>
            </a:extLst>
          </p:cNvPr>
          <p:cNvSpPr>
            <a:spLocks/>
          </p:cNvSpPr>
          <p:nvPr/>
        </p:nvSpPr>
        <p:spPr>
          <a:xfrm>
            <a:off x="7715250" y="1735573"/>
            <a:ext cx="3704907" cy="4616596"/>
          </a:xfrm>
          <a:prstGeom prst="roundRect">
            <a:avLst>
              <a:gd name="adj" fmla="val 44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a:ln w="3175">
                <a:noFill/>
              </a:ln>
              <a:latin typeface="+mj-lt"/>
            </a:endParaRPr>
          </a:p>
        </p:txBody>
      </p:sp>
      <p:sp>
        <p:nvSpPr>
          <p:cNvPr id="42" name="Rounded Rectangle 3_1">
            <a:extLst>
              <a:ext uri="{FF2B5EF4-FFF2-40B4-BE49-F238E27FC236}">
                <a16:creationId xmlns:a16="http://schemas.microsoft.com/office/drawing/2014/main" id="{1BE939C8-DCF7-5DC4-B26E-0DA9C9A80A13}"/>
              </a:ext>
              <a:ext uri="{C183D7F6-B498-43B3-948B-1728B52AA6E4}">
                <adec:decorative xmlns:adec="http://schemas.microsoft.com/office/drawing/2017/decorative" val="1"/>
              </a:ext>
            </a:extLst>
          </p:cNvPr>
          <p:cNvSpPr>
            <a:spLocks/>
          </p:cNvSpPr>
          <p:nvPr/>
        </p:nvSpPr>
        <p:spPr>
          <a:xfrm>
            <a:off x="771843" y="1735573"/>
            <a:ext cx="6757351" cy="4616596"/>
          </a:xfrm>
          <a:prstGeom prst="roundRect">
            <a:avLst>
              <a:gd name="adj" fmla="val 3400"/>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pic>
        <p:nvPicPr>
          <p:cNvPr id="41" name="Picture 40">
            <a:extLst>
              <a:ext uri="{FF2B5EF4-FFF2-40B4-BE49-F238E27FC236}">
                <a16:creationId xmlns:a16="http://schemas.microsoft.com/office/drawing/2014/main" id="{5AFD8364-50D7-9A72-C028-F7CC2A912EE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3048"/>
          <a:stretch/>
        </p:blipFill>
        <p:spPr>
          <a:xfrm>
            <a:off x="8947020" y="5929431"/>
            <a:ext cx="2473137" cy="422738"/>
          </a:xfrm>
          <a:custGeom>
            <a:avLst/>
            <a:gdLst>
              <a:gd name="connsiteX0" fmla="*/ 0 w 1788794"/>
              <a:gd name="connsiteY0" fmla="*/ 0 h 305762"/>
              <a:gd name="connsiteX1" fmla="*/ 1788794 w 1788794"/>
              <a:gd name="connsiteY1" fmla="*/ 0 h 305762"/>
              <a:gd name="connsiteX2" fmla="*/ 1788794 w 1788794"/>
              <a:gd name="connsiteY2" fmla="*/ 184779 h 305762"/>
              <a:gd name="connsiteX3" fmla="*/ 1667811 w 1788794"/>
              <a:gd name="connsiteY3" fmla="*/ 305762 h 305762"/>
              <a:gd name="connsiteX4" fmla="*/ 0 w 1788794"/>
              <a:gd name="connsiteY4" fmla="*/ 305762 h 30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94" h="305762">
                <a:moveTo>
                  <a:pt x="0" y="0"/>
                </a:moveTo>
                <a:lnTo>
                  <a:pt x="1788794" y="0"/>
                </a:lnTo>
                <a:lnTo>
                  <a:pt x="1788794" y="184779"/>
                </a:lnTo>
                <a:cubicBezTo>
                  <a:pt x="1788794" y="251596"/>
                  <a:pt x="1734628" y="305762"/>
                  <a:pt x="1667811" y="305762"/>
                </a:cubicBezTo>
                <a:lnTo>
                  <a:pt x="0" y="305762"/>
                </a:lnTo>
                <a:close/>
              </a:path>
            </a:pathLst>
          </a:custGeom>
        </p:spPr>
      </p:pic>
      <p:sp>
        <p:nvSpPr>
          <p:cNvPr id="54" name="TextBox 53">
            <a:extLst>
              <a:ext uri="{FF2B5EF4-FFF2-40B4-BE49-F238E27FC236}">
                <a16:creationId xmlns:a16="http://schemas.microsoft.com/office/drawing/2014/main" id="{5B8E5A1C-8444-2243-7CD7-3D0BFFE48C28}"/>
              </a:ext>
            </a:extLst>
          </p:cNvPr>
          <p:cNvSpPr txBox="1">
            <a:spLocks/>
          </p:cNvSpPr>
          <p:nvPr/>
        </p:nvSpPr>
        <p:spPr>
          <a:xfrm>
            <a:off x="1610470" y="2058417"/>
            <a:ext cx="5727590" cy="246221"/>
          </a:xfrm>
          <a:prstGeom prst="rect">
            <a:avLst/>
          </a:prstGeom>
          <a:noFill/>
        </p:spPr>
        <p:txBody>
          <a:bodyPr vert="horz" wrap="square" lIns="0" tIns="0" rIns="0" bIns="0" rtlCol="0" anchor="ctr">
            <a:spAutoFit/>
          </a:bodyPr>
          <a:lstStyle/>
          <a:p>
            <a:r>
              <a:rPr lang="fr-FR" sz="1600"/>
              <a:t>Aujourd’hui, vous apprendrez à utiliser les outils d’IA</a:t>
            </a:r>
          </a:p>
        </p:txBody>
      </p:sp>
      <p:grpSp>
        <p:nvGrpSpPr>
          <p:cNvPr id="55" name="Group 54">
            <a:extLst>
              <a:ext uri="{FF2B5EF4-FFF2-40B4-BE49-F238E27FC236}">
                <a16:creationId xmlns:a16="http://schemas.microsoft.com/office/drawing/2014/main" id="{BFEA0099-C811-E2FA-4C00-F6253C3821D2}"/>
              </a:ext>
              <a:ext uri="{C183D7F6-B498-43B3-948B-1728B52AA6E4}">
                <adec:decorative xmlns:adec="http://schemas.microsoft.com/office/drawing/2017/decorative" val="1"/>
              </a:ext>
            </a:extLst>
          </p:cNvPr>
          <p:cNvGrpSpPr>
            <a:grpSpLocks/>
          </p:cNvGrpSpPr>
          <p:nvPr/>
        </p:nvGrpSpPr>
        <p:grpSpPr>
          <a:xfrm>
            <a:off x="954153" y="1945986"/>
            <a:ext cx="474335" cy="471083"/>
            <a:chOff x="547424" y="4293480"/>
            <a:chExt cx="640026" cy="657416"/>
          </a:xfrm>
        </p:grpSpPr>
        <p:grpSp>
          <p:nvGrpSpPr>
            <p:cNvPr id="56" name="Group 55">
              <a:extLst>
                <a:ext uri="{FF2B5EF4-FFF2-40B4-BE49-F238E27FC236}">
                  <a16:creationId xmlns:a16="http://schemas.microsoft.com/office/drawing/2014/main" id="{50E86B9F-F661-CF69-667A-8708AB705AB9}"/>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75F133E0-D811-2BBC-C849-C4A2DEEA5E7D}"/>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2D9CB8CF-EACF-F8FB-8DDB-54C4EA7345F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DDF620CB-785A-2880-512B-4FDA5A5AC5F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242FDB2B-BE93-B012-A523-8C465E0EEC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0FBAAB43-96E2-896D-22E7-09BD0DF85E8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7B7DFC76-5CE8-11FA-476D-06F2529CD93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64" name="TextBox 63">
            <a:extLst>
              <a:ext uri="{FF2B5EF4-FFF2-40B4-BE49-F238E27FC236}">
                <a16:creationId xmlns:a16="http://schemas.microsoft.com/office/drawing/2014/main" id="{7A767D4D-F77C-E2EF-9940-8B1139837121}"/>
              </a:ext>
            </a:extLst>
          </p:cNvPr>
          <p:cNvSpPr txBox="1">
            <a:spLocks/>
          </p:cNvSpPr>
          <p:nvPr/>
        </p:nvSpPr>
        <p:spPr>
          <a:xfrm>
            <a:off x="1610470" y="2837895"/>
            <a:ext cx="5526930" cy="738664"/>
          </a:xfrm>
          <a:prstGeom prst="rect">
            <a:avLst/>
          </a:prstGeom>
          <a:noFill/>
        </p:spPr>
        <p:txBody>
          <a:bodyPr vert="horz" wrap="square" lIns="0" tIns="0" rIns="0" bIns="0" rtlCol="0" anchor="ctr">
            <a:spAutoFit/>
          </a:bodyPr>
          <a:lstStyle/>
          <a:p>
            <a:r>
              <a:rPr lang="fr-FR" sz="1600"/>
              <a:t>Vous découvrirez les capacités étonnantes des outils d’IA comme Microsoft Copilot, tout en acquérant et en pratiquant les compétences nécessaires pour les utiliser efficacement</a:t>
            </a:r>
          </a:p>
        </p:txBody>
      </p:sp>
      <p:grpSp>
        <p:nvGrpSpPr>
          <p:cNvPr id="65" name="Group 64">
            <a:extLst>
              <a:ext uri="{FF2B5EF4-FFF2-40B4-BE49-F238E27FC236}">
                <a16:creationId xmlns:a16="http://schemas.microsoft.com/office/drawing/2014/main" id="{AD56F7D3-B5FC-98BD-15AB-FF39B8869FFA}"/>
              </a:ext>
              <a:ext uri="{C183D7F6-B498-43B3-948B-1728B52AA6E4}">
                <adec:decorative xmlns:adec="http://schemas.microsoft.com/office/drawing/2017/decorative" val="1"/>
              </a:ext>
            </a:extLst>
          </p:cNvPr>
          <p:cNvGrpSpPr>
            <a:grpSpLocks/>
          </p:cNvGrpSpPr>
          <p:nvPr/>
        </p:nvGrpSpPr>
        <p:grpSpPr>
          <a:xfrm>
            <a:off x="954153" y="2837895"/>
            <a:ext cx="474335" cy="471083"/>
            <a:chOff x="547424" y="4293480"/>
            <a:chExt cx="640026" cy="657416"/>
          </a:xfrm>
        </p:grpSpPr>
        <p:grpSp>
          <p:nvGrpSpPr>
            <p:cNvPr id="66" name="Group 65">
              <a:extLst>
                <a:ext uri="{FF2B5EF4-FFF2-40B4-BE49-F238E27FC236}">
                  <a16:creationId xmlns:a16="http://schemas.microsoft.com/office/drawing/2014/main" id="{62F2585E-BD8D-69C6-1361-6A2298CFE3E2}"/>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3A0E98F7-DADE-DCDF-30D4-2CEC3E2A2D3B}"/>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D488F34-1BC8-250E-740B-E986ECFD1D8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7079D4DE-11C0-18CD-6F9B-68A213A92BA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127F3886-5526-419B-B65A-C74298FAA69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0144EAE9-A866-C359-2418-79839FA3E07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FA0FA7EA-7DFC-9047-C981-5888D8A81A3C}"/>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3" name="TextBox 72">
            <a:extLst>
              <a:ext uri="{FF2B5EF4-FFF2-40B4-BE49-F238E27FC236}">
                <a16:creationId xmlns:a16="http://schemas.microsoft.com/office/drawing/2014/main" id="{1CFCB87A-72AD-3FD3-2D92-8A79D46282F2}"/>
              </a:ext>
            </a:extLst>
          </p:cNvPr>
          <p:cNvSpPr txBox="1">
            <a:spLocks/>
          </p:cNvSpPr>
          <p:nvPr/>
        </p:nvSpPr>
        <p:spPr>
          <a:xfrm>
            <a:off x="1610470" y="3997385"/>
            <a:ext cx="5727590" cy="738664"/>
          </a:xfrm>
          <a:prstGeom prst="rect">
            <a:avLst/>
          </a:prstGeom>
          <a:noFill/>
        </p:spPr>
        <p:txBody>
          <a:bodyPr vert="horz" wrap="square" lIns="0" tIns="0" rIns="0" bIns="0" rtlCol="0" anchor="ctr">
            <a:spAutoFit/>
          </a:bodyPr>
          <a:lstStyle/>
          <a:p>
            <a:r>
              <a:rPr lang="fr-FR" sz="1600"/>
              <a:t>Vous utiliserez votre imagination et votre créativité pour imaginer un nouveau lieu et créer le contenu à l’aide de l’IA générative pour raconter son histoire</a:t>
            </a:r>
          </a:p>
        </p:txBody>
      </p:sp>
      <p:grpSp>
        <p:nvGrpSpPr>
          <p:cNvPr id="75" name="Group 74">
            <a:extLst>
              <a:ext uri="{FF2B5EF4-FFF2-40B4-BE49-F238E27FC236}">
                <a16:creationId xmlns:a16="http://schemas.microsoft.com/office/drawing/2014/main" id="{DA035127-8E9D-A78A-AAED-6BD7930DFAB0}"/>
              </a:ext>
              <a:ext uri="{C183D7F6-B498-43B3-948B-1728B52AA6E4}">
                <adec:decorative xmlns:adec="http://schemas.microsoft.com/office/drawing/2017/decorative" val="1"/>
              </a:ext>
            </a:extLst>
          </p:cNvPr>
          <p:cNvGrpSpPr>
            <a:grpSpLocks/>
          </p:cNvGrpSpPr>
          <p:nvPr/>
        </p:nvGrpSpPr>
        <p:grpSpPr>
          <a:xfrm>
            <a:off x="954153" y="3997385"/>
            <a:ext cx="474335" cy="471083"/>
            <a:chOff x="547424" y="4293480"/>
            <a:chExt cx="640026" cy="657416"/>
          </a:xfrm>
        </p:grpSpPr>
        <p:grpSp>
          <p:nvGrpSpPr>
            <p:cNvPr id="76" name="Group 75">
              <a:extLst>
                <a:ext uri="{FF2B5EF4-FFF2-40B4-BE49-F238E27FC236}">
                  <a16:creationId xmlns:a16="http://schemas.microsoft.com/office/drawing/2014/main" id="{7BC5D696-BF3D-6DD4-74D1-856C09212DFA}"/>
                </a:ext>
              </a:extLst>
            </p:cNvPr>
            <p:cNvGrpSpPr/>
            <p:nvPr/>
          </p:nvGrpSpPr>
          <p:grpSpPr>
            <a:xfrm>
              <a:off x="547424" y="4293480"/>
              <a:ext cx="640026" cy="657416"/>
              <a:chOff x="987658" y="5065483"/>
              <a:chExt cx="1169054" cy="1200820"/>
            </a:xfrm>
          </p:grpSpPr>
          <p:grpSp>
            <p:nvGrpSpPr>
              <p:cNvPr id="78" name="Group 77">
                <a:extLst>
                  <a:ext uri="{FF2B5EF4-FFF2-40B4-BE49-F238E27FC236}">
                    <a16:creationId xmlns:a16="http://schemas.microsoft.com/office/drawing/2014/main" id="{4B07F70F-57DA-EE3C-051C-1DB76822EEE3}"/>
                  </a:ext>
                </a:extLst>
              </p:cNvPr>
              <p:cNvGrpSpPr/>
              <p:nvPr/>
            </p:nvGrpSpPr>
            <p:grpSpPr>
              <a:xfrm>
                <a:off x="987658" y="5065483"/>
                <a:ext cx="1169054" cy="1200820"/>
                <a:chOff x="6349393" y="1711575"/>
                <a:chExt cx="5590022" cy="5674618"/>
              </a:xfrm>
            </p:grpSpPr>
            <p:sp>
              <p:nvSpPr>
                <p:cNvPr id="81" name="Rounded Rectangle 3_1">
                  <a:extLst>
                    <a:ext uri="{FF2B5EF4-FFF2-40B4-BE49-F238E27FC236}">
                      <a16:creationId xmlns:a16="http://schemas.microsoft.com/office/drawing/2014/main" id="{2655AA4A-949D-E852-3C4B-5B992AC22E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2" name="Rounded Rectangle 3_1">
                  <a:extLst>
                    <a:ext uri="{FF2B5EF4-FFF2-40B4-BE49-F238E27FC236}">
                      <a16:creationId xmlns:a16="http://schemas.microsoft.com/office/drawing/2014/main" id="{4451E773-7FFE-9BB4-466E-21E8383B81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79" name="Rounded Rectangle 3_1">
                <a:extLst>
                  <a:ext uri="{FF2B5EF4-FFF2-40B4-BE49-F238E27FC236}">
                    <a16:creationId xmlns:a16="http://schemas.microsoft.com/office/drawing/2014/main" id="{7DBC0293-9638-1A88-0FD3-2443763B8DB0}"/>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0" name="Rounded Rectangle 24_1">
                <a:extLst>
                  <a:ext uri="{FF2B5EF4-FFF2-40B4-BE49-F238E27FC236}">
                    <a16:creationId xmlns:a16="http://schemas.microsoft.com/office/drawing/2014/main" id="{FA784D5D-7E3D-B4BA-E317-9A4160B0030B}"/>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7" name="Oval 76">
              <a:extLst>
                <a:ext uri="{FF2B5EF4-FFF2-40B4-BE49-F238E27FC236}">
                  <a16:creationId xmlns:a16="http://schemas.microsoft.com/office/drawing/2014/main" id="{2A601C7D-595E-1D06-D3EC-852B479B3E8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4" name="TextBox 73">
            <a:extLst>
              <a:ext uri="{FF2B5EF4-FFF2-40B4-BE49-F238E27FC236}">
                <a16:creationId xmlns:a16="http://schemas.microsoft.com/office/drawing/2014/main" id="{8AD051B0-AAD5-5EA0-D531-68CCE7C78CD7}"/>
              </a:ext>
            </a:extLst>
          </p:cNvPr>
          <p:cNvSpPr txBox="1">
            <a:spLocks/>
          </p:cNvSpPr>
          <p:nvPr/>
        </p:nvSpPr>
        <p:spPr>
          <a:xfrm>
            <a:off x="1610470" y="5156875"/>
            <a:ext cx="5727590" cy="984885"/>
          </a:xfrm>
          <a:prstGeom prst="rect">
            <a:avLst/>
          </a:prstGeom>
          <a:noFill/>
        </p:spPr>
        <p:txBody>
          <a:bodyPr vert="horz" wrap="square" lIns="0" tIns="0" rIns="0" bIns="0" rtlCol="0" anchor="ctr">
            <a:spAutoFit/>
          </a:bodyPr>
          <a:lstStyle/>
          <a:p>
            <a:r>
              <a:rPr lang="fr-FR" sz="1600" dirty="0"/>
              <a:t>À la fin de ce programme, vous aurez conçu une destination unique issue de votre imagination, avec des représentations visuelles, un menu, une ambiance musicale, ainsi que le nom </a:t>
            </a:r>
            <a:br>
              <a:rPr lang="fr-FR" sz="1600" dirty="0"/>
            </a:br>
            <a:r>
              <a:rPr lang="fr-FR" sz="1600" dirty="0"/>
              <a:t>et la marque de votre destination de rêve</a:t>
            </a:r>
          </a:p>
        </p:txBody>
      </p:sp>
      <p:grpSp>
        <p:nvGrpSpPr>
          <p:cNvPr id="83" name="Group 82">
            <a:extLst>
              <a:ext uri="{FF2B5EF4-FFF2-40B4-BE49-F238E27FC236}">
                <a16:creationId xmlns:a16="http://schemas.microsoft.com/office/drawing/2014/main" id="{A6C7D009-4A46-FAA0-1853-E66F8E4F9171}"/>
              </a:ext>
              <a:ext uri="{C183D7F6-B498-43B3-948B-1728B52AA6E4}">
                <adec:decorative xmlns:adec="http://schemas.microsoft.com/office/drawing/2017/decorative" val="1"/>
              </a:ext>
            </a:extLst>
          </p:cNvPr>
          <p:cNvGrpSpPr>
            <a:grpSpLocks/>
          </p:cNvGrpSpPr>
          <p:nvPr/>
        </p:nvGrpSpPr>
        <p:grpSpPr>
          <a:xfrm>
            <a:off x="954153" y="5156875"/>
            <a:ext cx="474335" cy="471083"/>
            <a:chOff x="547424" y="4293480"/>
            <a:chExt cx="640026" cy="657416"/>
          </a:xfrm>
        </p:grpSpPr>
        <p:grpSp>
          <p:nvGrpSpPr>
            <p:cNvPr id="84" name="Group 83">
              <a:extLst>
                <a:ext uri="{FF2B5EF4-FFF2-40B4-BE49-F238E27FC236}">
                  <a16:creationId xmlns:a16="http://schemas.microsoft.com/office/drawing/2014/main" id="{01C449D6-68A1-53DE-8FB0-74308DE58F23}"/>
                </a:ext>
              </a:extLst>
            </p:cNvPr>
            <p:cNvGrpSpPr/>
            <p:nvPr/>
          </p:nvGrpSpPr>
          <p:grpSpPr>
            <a:xfrm>
              <a:off x="547424" y="4293480"/>
              <a:ext cx="640026" cy="657416"/>
              <a:chOff x="987658" y="5065483"/>
              <a:chExt cx="1169054" cy="1200820"/>
            </a:xfrm>
          </p:grpSpPr>
          <p:grpSp>
            <p:nvGrpSpPr>
              <p:cNvPr id="86" name="Group 85">
                <a:extLst>
                  <a:ext uri="{FF2B5EF4-FFF2-40B4-BE49-F238E27FC236}">
                    <a16:creationId xmlns:a16="http://schemas.microsoft.com/office/drawing/2014/main" id="{EF339EEA-B02B-2E5D-B407-2FE29442A99C}"/>
                  </a:ext>
                </a:extLst>
              </p:cNvPr>
              <p:cNvGrpSpPr/>
              <p:nvPr/>
            </p:nvGrpSpPr>
            <p:grpSpPr>
              <a:xfrm>
                <a:off x="987658" y="5065483"/>
                <a:ext cx="1169054" cy="1200820"/>
                <a:chOff x="6349393" y="1711575"/>
                <a:chExt cx="5590022" cy="5674618"/>
              </a:xfrm>
            </p:grpSpPr>
            <p:sp>
              <p:nvSpPr>
                <p:cNvPr id="89" name="Rounded Rectangle 3_1">
                  <a:extLst>
                    <a:ext uri="{FF2B5EF4-FFF2-40B4-BE49-F238E27FC236}">
                      <a16:creationId xmlns:a16="http://schemas.microsoft.com/office/drawing/2014/main" id="{0B0180D3-5F10-03F8-97EE-DEDFF918CFAE}"/>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90" name="Rounded Rectangle 3_1">
                  <a:extLst>
                    <a:ext uri="{FF2B5EF4-FFF2-40B4-BE49-F238E27FC236}">
                      <a16:creationId xmlns:a16="http://schemas.microsoft.com/office/drawing/2014/main" id="{550BB677-F510-CEBF-DA89-DFA6989E0D8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87" name="Rounded Rectangle 3_1">
                <a:extLst>
                  <a:ext uri="{FF2B5EF4-FFF2-40B4-BE49-F238E27FC236}">
                    <a16:creationId xmlns:a16="http://schemas.microsoft.com/office/drawing/2014/main" id="{F78C0E6D-9EDB-C087-F684-A0BEC6C51A2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8" name="Rounded Rectangle 24_1">
                <a:extLst>
                  <a:ext uri="{FF2B5EF4-FFF2-40B4-BE49-F238E27FC236}">
                    <a16:creationId xmlns:a16="http://schemas.microsoft.com/office/drawing/2014/main" id="{1D29BFEC-8096-AC23-0148-A36519C3A0F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5" name="Oval 84">
              <a:extLst>
                <a:ext uri="{FF2B5EF4-FFF2-40B4-BE49-F238E27FC236}">
                  <a16:creationId xmlns:a16="http://schemas.microsoft.com/office/drawing/2014/main" id="{EAAA2381-D5C4-B03C-199B-2F35C9F9BF1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cxnSp>
        <p:nvCxnSpPr>
          <p:cNvPr id="92" name="Straight Connector 91">
            <a:extLst>
              <a:ext uri="{FF2B5EF4-FFF2-40B4-BE49-F238E27FC236}">
                <a16:creationId xmlns:a16="http://schemas.microsoft.com/office/drawing/2014/main" id="{A61546BF-5978-8244-F231-375F7C2B24DF}"/>
              </a:ext>
              <a:ext uri="{C183D7F6-B498-43B3-948B-1728B52AA6E4}">
                <adec:decorative xmlns:adec="http://schemas.microsoft.com/office/drawing/2017/decorative" val="1"/>
              </a:ext>
            </a:extLst>
          </p:cNvPr>
          <p:cNvCxnSpPr/>
          <p:nvPr/>
        </p:nvCxnSpPr>
        <p:spPr>
          <a:xfrm>
            <a:off x="1590805" y="494646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D0C32C-54E9-A87B-235B-131EF9014F2E}"/>
              </a:ext>
              <a:ext uri="{C183D7F6-B498-43B3-948B-1728B52AA6E4}">
                <adec:decorative xmlns:adec="http://schemas.microsoft.com/office/drawing/2017/decorative" val="1"/>
              </a:ext>
            </a:extLst>
          </p:cNvPr>
          <p:cNvCxnSpPr/>
          <p:nvPr/>
        </p:nvCxnSpPr>
        <p:spPr>
          <a:xfrm>
            <a:off x="1590805" y="378697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5DCCD81-EE98-9AA3-DA74-146F37ADDA61}"/>
              </a:ext>
              <a:ext uri="{C183D7F6-B498-43B3-948B-1728B52AA6E4}">
                <adec:decorative xmlns:adec="http://schemas.microsoft.com/office/drawing/2017/decorative" val="1"/>
              </a:ext>
            </a:extLst>
          </p:cNvPr>
          <p:cNvCxnSpPr/>
          <p:nvPr/>
        </p:nvCxnSpPr>
        <p:spPr>
          <a:xfrm>
            <a:off x="1590805" y="262748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ool">
            <a:extLst>
              <a:ext uri="{FF2B5EF4-FFF2-40B4-BE49-F238E27FC236}">
                <a16:creationId xmlns:a16="http://schemas.microsoft.com/office/drawing/2014/main" id="{74019FA1-08DA-8EA2-8D6D-414A52D36092}"/>
              </a:ext>
              <a:ext uri="{C183D7F6-B498-43B3-948B-1728B52AA6E4}">
                <adec:decorative xmlns:adec="http://schemas.microsoft.com/office/drawing/2017/decorative" val="1"/>
              </a:ext>
            </a:extLst>
          </p:cNvPr>
          <p:cNvSpPr>
            <a:spLocks noChangeAspect="1" noEditPoints="1"/>
          </p:cNvSpPr>
          <p:nvPr/>
        </p:nvSpPr>
        <p:spPr bwMode="auto">
          <a:xfrm>
            <a:off x="1118349" y="2078740"/>
            <a:ext cx="145944" cy="20557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106" name="zoom">
            <a:extLst>
              <a:ext uri="{FF2B5EF4-FFF2-40B4-BE49-F238E27FC236}">
                <a16:creationId xmlns:a16="http://schemas.microsoft.com/office/drawing/2014/main" id="{F5208C11-F938-D8B8-493C-08E40B470795}"/>
              </a:ext>
              <a:ext uri="{C183D7F6-B498-43B3-948B-1728B52AA6E4}">
                <adec:decorative xmlns:adec="http://schemas.microsoft.com/office/drawing/2017/decorative" val="1"/>
              </a:ext>
            </a:extLst>
          </p:cNvPr>
          <p:cNvSpPr>
            <a:spLocks noChangeAspect="1" noEditPoints="1"/>
          </p:cNvSpPr>
          <p:nvPr/>
        </p:nvSpPr>
        <p:spPr bwMode="auto">
          <a:xfrm flipH="1">
            <a:off x="1084859" y="2968263"/>
            <a:ext cx="212922" cy="210346"/>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7" name="SurfaceStylus_EC87">
            <a:extLst>
              <a:ext uri="{FF2B5EF4-FFF2-40B4-BE49-F238E27FC236}">
                <a16:creationId xmlns:a16="http://schemas.microsoft.com/office/drawing/2014/main" id="{7324E999-7511-2DE7-713F-FDDB7B6B30C9}"/>
              </a:ext>
              <a:ext uri="{C183D7F6-B498-43B3-948B-1728B52AA6E4}">
                <adec:decorative xmlns:adec="http://schemas.microsoft.com/office/drawing/2017/decorative" val="1"/>
              </a:ext>
            </a:extLst>
          </p:cNvPr>
          <p:cNvSpPr>
            <a:spLocks noChangeAspect="1" noEditPoints="1"/>
          </p:cNvSpPr>
          <p:nvPr/>
        </p:nvSpPr>
        <p:spPr bwMode="auto">
          <a:xfrm>
            <a:off x="1106292" y="4147858"/>
            <a:ext cx="170058" cy="17013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light">
            <a:extLst>
              <a:ext uri="{FF2B5EF4-FFF2-40B4-BE49-F238E27FC236}">
                <a16:creationId xmlns:a16="http://schemas.microsoft.com/office/drawing/2014/main" id="{C851CFE2-8272-2DA8-F557-B858165FE1C4}"/>
              </a:ext>
              <a:ext uri="{C183D7F6-B498-43B3-948B-1728B52AA6E4}">
                <adec:decorative xmlns:adec="http://schemas.microsoft.com/office/drawing/2017/decorative" val="1"/>
              </a:ext>
            </a:extLst>
          </p:cNvPr>
          <p:cNvSpPr>
            <a:spLocks noChangeAspect="1" noEditPoints="1"/>
          </p:cNvSpPr>
          <p:nvPr/>
        </p:nvSpPr>
        <p:spPr bwMode="auto">
          <a:xfrm>
            <a:off x="1113436" y="5276783"/>
            <a:ext cx="155770" cy="23126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 name="TextBox 2">
            <a:extLst>
              <a:ext uri="{FF2B5EF4-FFF2-40B4-BE49-F238E27FC236}">
                <a16:creationId xmlns:a16="http://schemas.microsoft.com/office/drawing/2014/main" id="{A01AF814-D59B-9A7B-ABE9-9C852187FB35}"/>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pic>
        <p:nvPicPr>
          <p:cNvPr id="7" name="Picture 6">
            <a:extLst>
              <a:ext uri="{FF2B5EF4-FFF2-40B4-BE49-F238E27FC236}">
                <a16:creationId xmlns:a16="http://schemas.microsoft.com/office/drawing/2014/main" id="{C993E05D-7CAE-E73D-71BF-AB818154F993}"/>
              </a:ext>
            </a:extLst>
          </p:cNvPr>
          <p:cNvPicPr>
            <a:picLocks noChangeAspect="1"/>
          </p:cNvPicPr>
          <p:nvPr/>
        </p:nvPicPr>
        <p:blipFill>
          <a:blip r:embed="rId4"/>
          <a:srcRect/>
          <a:stretch/>
        </p:blipFill>
        <p:spPr>
          <a:xfrm>
            <a:off x="7717619" y="2131440"/>
            <a:ext cx="3702538" cy="3654902"/>
          </a:xfrm>
          <a:prstGeom prst="rect">
            <a:avLst/>
          </a:prstGeom>
          <a:noFill/>
        </p:spPr>
      </p:pic>
    </p:spTree>
    <p:extLst>
      <p:ext uri="{BB962C8B-B14F-4D97-AF65-F5344CB8AC3E}">
        <p14:creationId xmlns:p14="http://schemas.microsoft.com/office/powerpoint/2010/main" val="30183635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29BF-C4B4-3918-2814-695453765B70}"/>
              </a:ext>
            </a:extLst>
          </p:cNvPr>
          <p:cNvSpPr>
            <a:spLocks noGrp="1"/>
          </p:cNvSpPr>
          <p:nvPr>
            <p:ph type="title"/>
          </p:nvPr>
        </p:nvSpPr>
        <p:spPr>
          <a:xfrm>
            <a:off x="588963" y="457200"/>
            <a:ext cx="11017250" cy="492443"/>
          </a:xfrm>
        </p:spPr>
        <p:txBody>
          <a:bodyPr/>
          <a:lstStyle/>
          <a:p>
            <a:r>
              <a:rPr lang="fr-FR" dirty="0"/>
              <a:t>Unité 1 : Premiers pas</a:t>
            </a:r>
          </a:p>
        </p:txBody>
      </p:sp>
      <p:grpSp>
        <p:nvGrpSpPr>
          <p:cNvPr id="99" name="Group 98">
            <a:extLst>
              <a:ext uri="{FF2B5EF4-FFF2-40B4-BE49-F238E27FC236}">
                <a16:creationId xmlns:a16="http://schemas.microsoft.com/office/drawing/2014/main" id="{7AEA2BA6-3C8D-810E-43D8-E0AD9142D93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00" name="Picture 99">
              <a:extLst>
                <a:ext uri="{FF2B5EF4-FFF2-40B4-BE49-F238E27FC236}">
                  <a16:creationId xmlns:a16="http://schemas.microsoft.com/office/drawing/2014/main" id="{8E5D387F-3D93-5677-1EDA-295089B660A3}"/>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01" name="Straight Connector 100">
              <a:extLst>
                <a:ext uri="{FF2B5EF4-FFF2-40B4-BE49-F238E27FC236}">
                  <a16:creationId xmlns:a16="http://schemas.microsoft.com/office/drawing/2014/main" id="{3C8316A0-AC34-27D9-7CC9-617046C69F1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A8AC44E-0B7C-B24A-F237-DCF96D8B08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20308" t="38118" r="38405"/>
          <a:stretch/>
        </p:blipFill>
        <p:spPr>
          <a:xfrm rot="5400000" flipV="1">
            <a:off x="9284436" y="4397468"/>
            <a:ext cx="2662843" cy="2247020"/>
          </a:xfrm>
          <a:prstGeom prst="rect">
            <a:avLst/>
          </a:prstGeom>
        </p:spPr>
      </p:pic>
      <p:sp>
        <p:nvSpPr>
          <p:cNvPr id="4" name="Arrow: U-Turn 3">
            <a:extLst>
              <a:ext uri="{FF2B5EF4-FFF2-40B4-BE49-F238E27FC236}">
                <a16:creationId xmlns:a16="http://schemas.microsoft.com/office/drawing/2014/main" id="{73E98749-6145-30A9-FD8D-9B138E1C069C}"/>
              </a:ext>
              <a:ext uri="{C183D7F6-B498-43B3-948B-1728B52AA6E4}">
                <adec:decorative xmlns:adec="http://schemas.microsoft.com/office/drawing/2017/decorative" val="1"/>
              </a:ext>
            </a:extLst>
          </p:cNvPr>
          <p:cNvSpPr/>
          <p:nvPr/>
        </p:nvSpPr>
        <p:spPr bwMode="auto">
          <a:xfrm>
            <a:off x="5876925" y="1320800"/>
            <a:ext cx="5750832" cy="4279900"/>
          </a:xfrm>
          <a:prstGeom prst="uturnArrow">
            <a:avLst>
              <a:gd name="adj1" fmla="val 25000"/>
              <a:gd name="adj2" fmla="val 0"/>
              <a:gd name="adj3" fmla="val 54757"/>
              <a:gd name="adj4" fmla="val 6957"/>
              <a:gd name="adj5" fmla="val 75478"/>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Arrow: Bent 4">
            <a:extLst>
              <a:ext uri="{FF2B5EF4-FFF2-40B4-BE49-F238E27FC236}">
                <a16:creationId xmlns:a16="http://schemas.microsoft.com/office/drawing/2014/main" id="{1BD3AADD-1FA0-C8C3-027C-74248BFEC745}"/>
              </a:ext>
              <a:ext uri="{C183D7F6-B498-43B3-948B-1728B52AA6E4}">
                <adec:decorative xmlns:adec="http://schemas.microsoft.com/office/drawing/2017/decorative" val="1"/>
              </a:ext>
            </a:extLst>
          </p:cNvPr>
          <p:cNvSpPr/>
          <p:nvPr/>
        </p:nvSpPr>
        <p:spPr bwMode="auto">
          <a:xfrm rot="10800000">
            <a:off x="-2" y="5323832"/>
            <a:ext cx="5876925" cy="873768"/>
          </a:xfrm>
          <a:prstGeom prst="bentArrow">
            <a:avLst>
              <a:gd name="adj1" fmla="val 25000"/>
              <a:gd name="adj2" fmla="val 0"/>
              <a:gd name="adj3" fmla="val 25000"/>
              <a:gd name="adj4" fmla="val 25213"/>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9AB60FA-E0F0-DFC5-E0F3-76ADB221B8F5}"/>
              </a:ext>
              <a:ext uri="{C183D7F6-B498-43B3-948B-1728B52AA6E4}">
                <adec:decorative xmlns:adec="http://schemas.microsoft.com/office/drawing/2017/decorative" val="1"/>
              </a:ext>
            </a:extLst>
          </p:cNvPr>
          <p:cNvSpPr>
            <a:spLocks/>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7" name="Picture 6">
            <a:extLst>
              <a:ext uri="{FF2B5EF4-FFF2-40B4-BE49-F238E27FC236}">
                <a16:creationId xmlns:a16="http://schemas.microsoft.com/office/drawing/2014/main" id="{AB17F46F-8057-534F-7EC5-45B1245604B5}"/>
              </a:ext>
              <a:ext uri="{C183D7F6-B498-43B3-948B-1728B52AA6E4}">
                <adec:decorative xmlns:adec="http://schemas.microsoft.com/office/drawing/2017/decorative" val="1"/>
              </a:ext>
            </a:extLst>
          </p:cNvPr>
          <p:cNvPicPr>
            <a:picLocks noChangeAspect="1"/>
          </p:cNvPicPr>
          <p:nvPr/>
        </p:nvPicPr>
        <p:blipFill>
          <a:blip r:embed="rId4"/>
          <a:srcRect l="-265" t="-18727" r="-107" b="-15296"/>
          <a:stretch/>
        </p:blipFill>
        <p:spPr>
          <a:xfrm>
            <a:off x="6158075" y="1622826"/>
            <a:ext cx="5188533" cy="4311112"/>
          </a:xfrm>
          <a:prstGeom prst="roundRect">
            <a:avLst>
              <a:gd name="adj" fmla="val 3600"/>
            </a:avLst>
          </a:prstGeom>
          <a:solidFill>
            <a:srgbClr val="FCEDE1"/>
          </a:solidFill>
        </p:spPr>
      </p:pic>
      <p:sp>
        <p:nvSpPr>
          <p:cNvPr id="8" name="Rectangle: Rounded Corners 7">
            <a:extLst>
              <a:ext uri="{FF2B5EF4-FFF2-40B4-BE49-F238E27FC236}">
                <a16:creationId xmlns:a16="http://schemas.microsoft.com/office/drawing/2014/main" id="{4C04D649-FC7D-269E-D63C-2CF2EF3CA23F}"/>
              </a:ext>
              <a:ext uri="{C183D7F6-B498-43B3-948B-1728B52AA6E4}">
                <adec:decorative xmlns:adec="http://schemas.microsoft.com/office/drawing/2017/decorative" val="1"/>
              </a:ext>
            </a:extLst>
          </p:cNvPr>
          <p:cNvSpPr>
            <a:spLocks/>
          </p:cNvSpPr>
          <p:nvPr/>
        </p:nvSpPr>
        <p:spPr bwMode="auto">
          <a:xfrm>
            <a:off x="587374" y="1320800"/>
            <a:ext cx="5135246" cy="4714240"/>
          </a:xfrm>
          <a:prstGeom prst="roundRect">
            <a:avLst>
              <a:gd name="adj" fmla="val 3386"/>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54000" indent="-254000" algn="l">
              <a:spcBef>
                <a:spcPts val="600"/>
              </a:spcBef>
              <a:buFont typeface="+mj-lt"/>
              <a:buAutoNum type="arabicPeriod"/>
            </a:pPr>
            <a:endParaRPr lang="en-US" sz="1200">
              <a:solidFill>
                <a:schemeClr val="tx1"/>
              </a:solidFill>
            </a:endParaRPr>
          </a:p>
        </p:txBody>
      </p:sp>
      <p:sp>
        <p:nvSpPr>
          <p:cNvPr id="9" name="Rectangle: Rounded Corners 8">
            <a:extLst>
              <a:ext uri="{FF2B5EF4-FFF2-40B4-BE49-F238E27FC236}">
                <a16:creationId xmlns:a16="http://schemas.microsoft.com/office/drawing/2014/main" id="{BEAF2C58-B656-5FFB-42F1-1A925551AD95}"/>
              </a:ext>
              <a:ext uri="{C183D7F6-B498-43B3-948B-1728B52AA6E4}">
                <adec:decorative xmlns:adec="http://schemas.microsoft.com/office/drawing/2017/decorative" val="1"/>
              </a:ext>
            </a:extLst>
          </p:cNvPr>
          <p:cNvSpPr>
            <a:spLocks/>
          </p:cNvSpPr>
          <p:nvPr/>
        </p:nvSpPr>
        <p:spPr bwMode="auto">
          <a:xfrm>
            <a:off x="709155" y="1430429"/>
            <a:ext cx="402095" cy="449580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10" name="Table 354">
            <a:extLst>
              <a:ext uri="{FF2B5EF4-FFF2-40B4-BE49-F238E27FC236}">
                <a16:creationId xmlns:a16="http://schemas.microsoft.com/office/drawing/2014/main" id="{DBFF5E89-DF1D-4152-AB5B-C549CD538F05}"/>
              </a:ext>
            </a:extLst>
          </p:cNvPr>
          <p:cNvGraphicFramePr>
            <a:graphicFrameLocks noGrp="1"/>
          </p:cNvGraphicFramePr>
          <p:nvPr>
            <p:extLst>
              <p:ext uri="{D42A27DB-BD31-4B8C-83A1-F6EECF244321}">
                <p14:modId xmlns:p14="http://schemas.microsoft.com/office/powerpoint/2010/main" val="1274398798"/>
              </p:ext>
            </p:extLst>
          </p:nvPr>
        </p:nvGraphicFramePr>
        <p:xfrm>
          <a:off x="709157" y="1433058"/>
          <a:ext cx="4753492" cy="4611016"/>
        </p:xfrm>
        <a:graphic>
          <a:graphicData uri="http://schemas.openxmlformats.org/drawingml/2006/table">
            <a:tbl>
              <a:tblPr firstRow="1" bandRow="1">
                <a:tableStyleId>{5C22544A-7EE6-4342-B048-85BDC9FD1C3A}</a:tableStyleId>
              </a:tblPr>
              <a:tblGrid>
                <a:gridCol w="393813">
                  <a:extLst>
                    <a:ext uri="{9D8B030D-6E8A-4147-A177-3AD203B41FA5}">
                      <a16:colId xmlns:a16="http://schemas.microsoft.com/office/drawing/2014/main" val="774820194"/>
                    </a:ext>
                  </a:extLst>
                </a:gridCol>
                <a:gridCol w="4359679">
                  <a:extLst>
                    <a:ext uri="{9D8B030D-6E8A-4147-A177-3AD203B41FA5}">
                      <a16:colId xmlns:a16="http://schemas.microsoft.com/office/drawing/2014/main" val="4243873998"/>
                    </a:ext>
                  </a:extLst>
                </a:gridCol>
              </a:tblGrid>
              <a:tr h="494384">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2000" b="1" i="0" u="none" strike="noStrike" cap="none" normalizeH="0" baseline="0" noProof="0">
                          <a:ln>
                            <a:noFill/>
                          </a:ln>
                          <a:solidFill>
                            <a:schemeClr val="accent2"/>
                          </a:solidFill>
                          <a:effectLst/>
                          <a:uLnTx/>
                          <a:uFillTx/>
                          <a:latin typeface="+mn-lt"/>
                          <a:ea typeface="+mn-lt"/>
                          <a:cs typeface="Segoe UI"/>
                        </a:rPr>
                        <a:t>1</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400" b="0" i="0" u="none" strike="noStrike" cap="none" normalizeH="0" baseline="0" noProof="0">
                          <a:ln>
                            <a:noFill/>
                          </a:ln>
                          <a:solidFill>
                            <a:schemeClr val="tx1"/>
                          </a:solidFill>
                          <a:effectLst/>
                          <a:uLnTx/>
                          <a:uFillTx/>
                          <a:latin typeface="+mj-lt"/>
                          <a:ea typeface="+mn-lt"/>
                          <a:cs typeface="Segoe UI"/>
                        </a:rPr>
                        <a:t>Ouvrez votre navigateur et accédez à </a:t>
                      </a:r>
                      <a:r>
                        <a:rPr kumimoji="0" lang="fr-FR" sz="1400" b="0" i="0" u="none" strike="noStrike" cap="none" normalizeH="0" baseline="0" noProof="0">
                          <a:ln>
                            <a:noFill/>
                          </a:ln>
                          <a:solidFill>
                            <a:schemeClr val="tx1"/>
                          </a:solidFill>
                          <a:effectLst/>
                          <a:uLnTx/>
                          <a:uFillTx/>
                          <a:latin typeface="+mj-lt"/>
                          <a:ea typeface="+mn-lt"/>
                          <a:cs typeface="Segoe UI"/>
                          <a:hlinkClick r:id="rId5"/>
                        </a:rPr>
                        <a:t>copilot.microsoft.com</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6179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2000" b="1" i="0" u="none" strike="noStrike" cap="none" normalizeH="0" baseline="0">
                          <a:ln>
                            <a:noFill/>
                          </a:ln>
                          <a:solidFill>
                            <a:schemeClr val="accent2"/>
                          </a:solidFill>
                          <a:effectLst/>
                          <a:uLnTx/>
                          <a:uFillTx/>
                          <a:latin typeface="+mn-lt"/>
                          <a:ea typeface="+mn-lt"/>
                          <a:cs typeface="Segoe UI"/>
                        </a:rPr>
                        <a:t>2</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400" b="0" i="0" u="none" strike="noStrike" cap="none" normalizeH="0" baseline="0">
                          <a:ln>
                            <a:noFill/>
                          </a:ln>
                          <a:solidFill>
                            <a:schemeClr val="tx1"/>
                          </a:solidFill>
                          <a:effectLst/>
                          <a:uLnTx/>
                          <a:uFillTx/>
                          <a:latin typeface="+mj-lt"/>
                          <a:ea typeface="+mn-lt"/>
                          <a:cs typeface="Segoe UI"/>
                        </a:rPr>
                        <a:t>Connectez-vous à Copilot avec votre compte Microsoft personnel</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3383437">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2000" b="1" i="0" u="none" strike="noStrike" cap="none" normalizeH="0" baseline="0">
                          <a:ln>
                            <a:noFill/>
                          </a:ln>
                          <a:solidFill>
                            <a:schemeClr val="accent2"/>
                          </a:solidFill>
                          <a:effectLst/>
                          <a:uLnTx/>
                          <a:uFillTx/>
                          <a:latin typeface="+mn-lt"/>
                          <a:ea typeface="+mn-lt"/>
                          <a:cs typeface="Segoe UI"/>
                        </a:rPr>
                        <a:t>3</a:t>
                      </a:r>
                    </a:p>
                  </a:txBody>
                  <a:tcPr marT="91440" marB="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fr-FR" sz="1400" b="0" i="0" u="none" strike="noStrike" cap="none" normalizeH="0" baseline="0" dirty="0">
                          <a:ln>
                            <a:noFill/>
                          </a:ln>
                          <a:solidFill>
                            <a:schemeClr val="tx1"/>
                          </a:solidFill>
                          <a:effectLst/>
                          <a:uLnTx/>
                          <a:uFillTx/>
                          <a:latin typeface="+mj-lt"/>
                          <a:ea typeface="+mn-lt"/>
                          <a:cs typeface="Segoe UI"/>
                        </a:rPr>
                        <a:t>Si vous n’avez pas encore de compte, suivez ces étapes pour en créer un</a:t>
                      </a:r>
                    </a:p>
                    <a:p>
                      <a:pPr marL="285750" lvl="1" indent="-204788">
                        <a:spcBef>
                          <a:spcPts val="0"/>
                        </a:spcBef>
                        <a:buFont typeface="+mj-lt"/>
                        <a:buAutoNum type="alphaLcParenR"/>
                        <a:tabLst/>
                      </a:pPr>
                      <a:r>
                        <a:rPr lang="fr-FR" sz="1000" dirty="0">
                          <a:solidFill>
                            <a:schemeClr val="tx1"/>
                          </a:solidFill>
                          <a:effectLst/>
                          <a:ea typeface="Segoe UI" panose="020B0502040204020203" pitchFamily="34" charset="0"/>
                          <a:cs typeface="Segoe UI Semibold" panose="020B0702040204020203" pitchFamily="34" charset="0"/>
                        </a:rPr>
                        <a:t>Accédez à la page de création de compte Microsoft : Visitez le site account.microsoft.com</a:t>
                      </a:r>
                    </a:p>
                    <a:p>
                      <a:pPr marL="285750" lvl="1" indent="-204788">
                        <a:spcBef>
                          <a:spcPts val="400"/>
                        </a:spcBef>
                        <a:buFont typeface="+mj-lt"/>
                        <a:buAutoNum type="alphaLcParenR"/>
                        <a:tabLst/>
                      </a:pPr>
                      <a:r>
                        <a:rPr lang="fr-FR" sz="1000" dirty="0">
                          <a:solidFill>
                            <a:schemeClr val="tx1"/>
                          </a:solidFill>
                          <a:effectLst/>
                          <a:ea typeface="Segoe UI" panose="020B0502040204020203" pitchFamily="34" charset="0"/>
                          <a:cs typeface="Segoe UI Semibold" panose="020B0702040204020203" pitchFamily="34" charset="0"/>
                        </a:rPr>
                        <a:t>Sélectionnez « Créer un compte » : Cette option est disponible sur la page de connexion</a:t>
                      </a:r>
                    </a:p>
                    <a:p>
                      <a:pPr marL="285750" lvl="1" indent="-204788">
                        <a:spcBef>
                          <a:spcPts val="400"/>
                        </a:spcBef>
                        <a:buFont typeface="+mj-lt"/>
                        <a:buAutoNum type="alphaLcParenR"/>
                        <a:tabLst/>
                      </a:pPr>
                      <a:r>
                        <a:rPr lang="fr-FR" sz="1000" dirty="0">
                          <a:solidFill>
                            <a:schemeClr val="tx1"/>
                          </a:solidFill>
                          <a:effectLst/>
                          <a:ea typeface="Segoe UI" panose="020B0502040204020203" pitchFamily="34" charset="0"/>
                          <a:cs typeface="Segoe UI Semibold" panose="020B0702040204020203" pitchFamily="34" charset="0"/>
                        </a:rPr>
                        <a:t>Entrez votre adresse e-mail : Vous pouvez utiliser un e-mail existant ou créer un nouvel e-mail Microsoft Outlook.</a:t>
                      </a:r>
                    </a:p>
                    <a:p>
                      <a:pPr marL="285750" lvl="1" indent="-204788">
                        <a:spcBef>
                          <a:spcPts val="400"/>
                        </a:spcBef>
                        <a:buFont typeface="+mj-lt"/>
                        <a:buAutoNum type="alphaLcParenR"/>
                        <a:tabLst/>
                      </a:pPr>
                      <a:r>
                        <a:rPr lang="fr-FR" sz="1000" dirty="0">
                          <a:solidFill>
                            <a:schemeClr val="tx1"/>
                          </a:solidFill>
                          <a:effectLst/>
                          <a:ea typeface="Segoe UI" panose="020B0502040204020203" pitchFamily="34" charset="0"/>
                          <a:cs typeface="Segoe UI Semibold" panose="020B0702040204020203" pitchFamily="34" charset="0"/>
                        </a:rPr>
                        <a:t>Créez un mot de passe. Veillez à ce qu’il soit fort et sécurisé</a:t>
                      </a:r>
                    </a:p>
                    <a:p>
                      <a:pPr marL="285750" lvl="1" indent="-204788">
                        <a:spcBef>
                          <a:spcPts val="400"/>
                        </a:spcBef>
                        <a:buFont typeface="+mj-lt"/>
                        <a:buAutoNum type="alphaLcParenR"/>
                        <a:tabLst/>
                      </a:pPr>
                      <a:r>
                        <a:rPr lang="fr-FR" sz="1000" dirty="0">
                          <a:solidFill>
                            <a:schemeClr val="tx1"/>
                          </a:solidFill>
                          <a:effectLst/>
                          <a:ea typeface="Segoe UI" panose="020B0502040204020203" pitchFamily="34" charset="0"/>
                          <a:cs typeface="Segoe UI Semibold" panose="020B0702040204020203" pitchFamily="34" charset="0"/>
                        </a:rPr>
                        <a:t>Saisissez vos données personnelles : Indiquez votre nom, votre pays/région et votre date de naissance</a:t>
                      </a:r>
                    </a:p>
                    <a:p>
                      <a:pPr marL="285750" lvl="1" indent="-204788">
                        <a:spcBef>
                          <a:spcPts val="400"/>
                        </a:spcBef>
                        <a:buFont typeface="+mj-lt"/>
                        <a:buAutoNum type="alphaLcParenR"/>
                        <a:tabLst/>
                      </a:pPr>
                      <a:r>
                        <a:rPr lang="fr-FR" sz="1000" dirty="0">
                          <a:solidFill>
                            <a:schemeClr val="tx1"/>
                          </a:solidFill>
                          <a:effectLst/>
                          <a:ea typeface="Segoe UI" panose="020B0502040204020203" pitchFamily="34" charset="0"/>
                          <a:cs typeface="Segoe UI Semibold" panose="020B0702040204020203" pitchFamily="34" charset="0"/>
                        </a:rPr>
                        <a:t>Vérifiez votre e-mail : Microsoft enverra un code de vérification à votre adresse e-mail. Saisissez ce code pour vérifier votre compte</a:t>
                      </a:r>
                    </a:p>
                    <a:p>
                      <a:pPr marL="285750" lvl="1" indent="-204788">
                        <a:spcBef>
                          <a:spcPts val="400"/>
                        </a:spcBef>
                        <a:buFont typeface="+mj-lt"/>
                        <a:buAutoNum type="alphaLcParenR"/>
                        <a:tabLst/>
                      </a:pPr>
                      <a:r>
                        <a:rPr lang="fr-FR" sz="1000" dirty="0">
                          <a:solidFill>
                            <a:schemeClr val="tx1"/>
                          </a:solidFill>
                          <a:effectLst/>
                          <a:ea typeface="Segoe UI" panose="020B0502040204020203" pitchFamily="34" charset="0"/>
                          <a:cs typeface="Segoe UI Semibold" panose="020B0702040204020203" pitchFamily="34" charset="0"/>
                        </a:rPr>
                        <a:t>Remplissez le CAPTCHA. Cette étape permet de s’assurer que vous n’êtes pas un robot.</a:t>
                      </a:r>
                    </a:p>
                    <a:p>
                      <a:pPr marL="285750" lvl="1" indent="-204788">
                        <a:spcBef>
                          <a:spcPts val="400"/>
                        </a:spcBef>
                        <a:buFont typeface="+mj-lt"/>
                        <a:buAutoNum type="alphaLcParenR"/>
                        <a:tabLst/>
                      </a:pPr>
                      <a:r>
                        <a:rPr lang="fr-FR" sz="1000" dirty="0">
                          <a:solidFill>
                            <a:schemeClr val="tx1"/>
                          </a:solidFill>
                          <a:effectLst/>
                          <a:ea typeface="Segoe UI" panose="020B0502040204020203" pitchFamily="34" charset="0"/>
                          <a:cs typeface="Segoe UI Semibold" panose="020B0702040204020203" pitchFamily="34" charset="0"/>
                        </a:rPr>
                        <a:t>Acceptez les conditions : Lisez et acceptez les conditions générales de Microsoft</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11" name="TextBox 10">
            <a:extLst>
              <a:ext uri="{FF2B5EF4-FFF2-40B4-BE49-F238E27FC236}">
                <a16:creationId xmlns:a16="http://schemas.microsoft.com/office/drawing/2014/main" id="{1C45A2B8-4553-8780-B153-BA161D95ADC2}"/>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207380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111F-B8B4-7582-A2E5-75CD690CA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82DD7-35BC-9F05-0FCA-F3EEDFC4E33B}"/>
              </a:ext>
            </a:extLst>
          </p:cNvPr>
          <p:cNvSpPr>
            <a:spLocks noGrp="1"/>
          </p:cNvSpPr>
          <p:nvPr>
            <p:ph type="title"/>
          </p:nvPr>
        </p:nvSpPr>
        <p:spPr>
          <a:xfrm>
            <a:off x="588263" y="457200"/>
            <a:ext cx="11018520" cy="492443"/>
          </a:xfrm>
        </p:spPr>
        <p:txBody>
          <a:bodyPr/>
          <a:lstStyle/>
          <a:p>
            <a:r>
              <a:rPr lang="fr-FR"/>
              <a:t>Unité 1 : Premiers pas   </a:t>
            </a:r>
          </a:p>
        </p:txBody>
      </p:sp>
      <p:sp>
        <p:nvSpPr>
          <p:cNvPr id="44" name="Arrow: Bent 43">
            <a:extLst>
              <a:ext uri="{FF2B5EF4-FFF2-40B4-BE49-F238E27FC236}">
                <a16:creationId xmlns:a16="http://schemas.microsoft.com/office/drawing/2014/main" id="{EF2DD4BB-8676-BDE8-C9AF-D73BE43A9A27}"/>
              </a:ext>
              <a:ext uri="{C183D7F6-B498-43B3-948B-1728B52AA6E4}">
                <adec:decorative xmlns:adec="http://schemas.microsoft.com/office/drawing/2017/decorative" val="1"/>
              </a:ext>
            </a:extLst>
          </p:cNvPr>
          <p:cNvSpPr/>
          <p:nvPr/>
        </p:nvSpPr>
        <p:spPr bwMode="auto">
          <a:xfrm rot="10800000">
            <a:off x="4038599" y="1997484"/>
            <a:ext cx="1838320" cy="3634966"/>
          </a:xfrm>
          <a:prstGeom prst="bentArrow">
            <a:avLst>
              <a:gd name="adj1" fmla="val 25000"/>
              <a:gd name="adj2" fmla="val 0"/>
              <a:gd name="adj3" fmla="val 25000"/>
              <a:gd name="adj4" fmla="val 16469"/>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5" name="Arrow: U-Turn 44">
            <a:extLst>
              <a:ext uri="{FF2B5EF4-FFF2-40B4-BE49-F238E27FC236}">
                <a16:creationId xmlns:a16="http://schemas.microsoft.com/office/drawing/2014/main" id="{B845ECB4-C549-C1EF-4A32-39DCF6F3E8E1}"/>
              </a:ext>
              <a:ext uri="{C183D7F6-B498-43B3-948B-1728B52AA6E4}">
                <adec:decorative xmlns:adec="http://schemas.microsoft.com/office/drawing/2017/decorative" val="1"/>
              </a:ext>
            </a:extLst>
          </p:cNvPr>
          <p:cNvSpPr/>
          <p:nvPr/>
        </p:nvSpPr>
        <p:spPr bwMode="auto">
          <a:xfrm flipH="1">
            <a:off x="5876925" y="1320800"/>
            <a:ext cx="5749925" cy="5537200"/>
          </a:xfrm>
          <a:prstGeom prst="uturnArrow">
            <a:avLst>
              <a:gd name="adj1" fmla="val 25000"/>
              <a:gd name="adj2" fmla="val 0"/>
              <a:gd name="adj3" fmla="val 54757"/>
              <a:gd name="adj4" fmla="val 6144"/>
              <a:gd name="adj5" fmla="val 6630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46" name="Picture 45">
            <a:extLst>
              <a:ext uri="{FF2B5EF4-FFF2-40B4-BE49-F238E27FC236}">
                <a16:creationId xmlns:a16="http://schemas.microsoft.com/office/drawing/2014/main" id="{67BE3BD7-1597-AE3E-7BEE-069182839E6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48007"/>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47" name="Rectangle: Rounded Corners 46">
            <a:extLst>
              <a:ext uri="{FF2B5EF4-FFF2-40B4-BE49-F238E27FC236}">
                <a16:creationId xmlns:a16="http://schemas.microsoft.com/office/drawing/2014/main" id="{302BE327-EDA6-E840-251F-F541210E5140}"/>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48" name="Rectangle: Rounded Corners 47">
            <a:extLst>
              <a:ext uri="{FF2B5EF4-FFF2-40B4-BE49-F238E27FC236}">
                <a16:creationId xmlns:a16="http://schemas.microsoft.com/office/drawing/2014/main" id="{74B0688D-0FCD-AD1B-54EE-2CEC56B6D09B}"/>
              </a:ext>
              <a:ext uri="{C183D7F6-B498-43B3-948B-1728B52AA6E4}">
                <adec:decorative xmlns:adec="http://schemas.microsoft.com/office/drawing/2017/decorative" val="1"/>
              </a:ext>
            </a:extLst>
          </p:cNvPr>
          <p:cNvSpPr/>
          <p:nvPr/>
        </p:nvSpPr>
        <p:spPr bwMode="auto">
          <a:xfrm>
            <a:off x="587374" y="1320801"/>
            <a:ext cx="5135246"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49" name="Rectangle: Rounded Corners 48">
            <a:extLst>
              <a:ext uri="{FF2B5EF4-FFF2-40B4-BE49-F238E27FC236}">
                <a16:creationId xmlns:a16="http://schemas.microsoft.com/office/drawing/2014/main" id="{4A55D200-D59B-BA81-E2B3-F31989BF9135}"/>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50" name="Table 354">
            <a:extLst>
              <a:ext uri="{FF2B5EF4-FFF2-40B4-BE49-F238E27FC236}">
                <a16:creationId xmlns:a16="http://schemas.microsoft.com/office/drawing/2014/main" id="{64A2D9DD-420E-5D6E-0477-3164C3E20278}"/>
              </a:ext>
            </a:extLst>
          </p:cNvPr>
          <p:cNvGraphicFramePr>
            <a:graphicFrameLocks noGrp="1"/>
          </p:cNvGraphicFramePr>
          <p:nvPr>
            <p:extLst>
              <p:ext uri="{D42A27DB-BD31-4B8C-83A1-F6EECF244321}">
                <p14:modId xmlns:p14="http://schemas.microsoft.com/office/powerpoint/2010/main" val="16667450"/>
              </p:ext>
            </p:extLst>
          </p:nvPr>
        </p:nvGraphicFramePr>
        <p:xfrm>
          <a:off x="709155" y="1430429"/>
          <a:ext cx="4853443" cy="3358895"/>
        </p:xfrm>
        <a:graphic>
          <a:graphicData uri="http://schemas.openxmlformats.org/drawingml/2006/table">
            <a:tbl>
              <a:tblPr firstRow="1" bandRow="1">
                <a:tableStyleId>{5C22544A-7EE6-4342-B048-85BDC9FD1C3A}</a:tableStyleId>
              </a:tblPr>
              <a:tblGrid>
                <a:gridCol w="402887">
                  <a:extLst>
                    <a:ext uri="{9D8B030D-6E8A-4147-A177-3AD203B41FA5}">
                      <a16:colId xmlns:a16="http://schemas.microsoft.com/office/drawing/2014/main" val="774820194"/>
                    </a:ext>
                  </a:extLst>
                </a:gridCol>
                <a:gridCol w="4450556">
                  <a:extLst>
                    <a:ext uri="{9D8B030D-6E8A-4147-A177-3AD203B41FA5}">
                      <a16:colId xmlns:a16="http://schemas.microsoft.com/office/drawing/2014/main" val="4243873998"/>
                    </a:ext>
                  </a:extLst>
                </a:gridCol>
              </a:tblGrid>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600" b="0" i="0" u="none" strike="noStrike" cap="none" normalizeH="0" baseline="0" noProof="0">
                          <a:ln>
                            <a:noFill/>
                          </a:ln>
                          <a:solidFill>
                            <a:schemeClr val="tx1"/>
                          </a:solidFill>
                          <a:effectLst/>
                          <a:uLnTx/>
                          <a:uFillTx/>
                          <a:latin typeface="+mj-lt"/>
                          <a:ea typeface="+mn-lt"/>
                          <a:cs typeface="Segoe UI"/>
                        </a:rPr>
                        <a:t>Ouvrez un nouvel onglet dans votre navigateur</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2000" b="1" i="0" u="none" strike="noStrike" cap="none" normalizeH="0" baseline="0">
                          <a:ln>
                            <a:noFill/>
                          </a:ln>
                          <a:solidFill>
                            <a:schemeClr val="accent2"/>
                          </a:solidFill>
                          <a:effectLst/>
                          <a:uLnTx/>
                          <a:uFillTx/>
                          <a:latin typeface="+mn-lt"/>
                          <a:ea typeface="+mn-lt"/>
                          <a:cs typeface="Segoe UI"/>
                        </a:rPr>
                        <a:t>2</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600" b="0" i="0" u="none" strike="noStrike" cap="none" normalizeH="0" baseline="0">
                          <a:ln>
                            <a:noFill/>
                          </a:ln>
                          <a:solidFill>
                            <a:schemeClr val="tx1"/>
                          </a:solidFill>
                          <a:effectLst/>
                          <a:uLnTx/>
                          <a:uFillTx/>
                          <a:latin typeface="+mj-lt"/>
                          <a:ea typeface="+mn-lt"/>
                          <a:cs typeface="Segoe UI"/>
                        </a:rPr>
                        <a:t>Accédez à </a:t>
                      </a:r>
                      <a:r>
                        <a:rPr kumimoji="0" lang="fr-FR" sz="1600" b="0" i="0" u="none" strike="noStrike" cap="none" normalizeH="0" baseline="0">
                          <a:ln>
                            <a:noFill/>
                          </a:ln>
                          <a:solidFill>
                            <a:schemeClr val="tx1"/>
                          </a:solidFill>
                          <a:effectLst/>
                          <a:uLnTx/>
                          <a:uFillTx/>
                          <a:latin typeface="+mj-lt"/>
                          <a:ea typeface="+mn-lt"/>
                          <a:cs typeface="Segoe UI"/>
                          <a:hlinkClick r:id="rId4"/>
                        </a:rPr>
                        <a:t>aka.ms/Explore-AI</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1332895">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2000" b="1" i="0" u="none" strike="noStrike" cap="none" normalizeH="0" baseline="0">
                          <a:ln>
                            <a:noFill/>
                          </a:ln>
                          <a:solidFill>
                            <a:schemeClr val="accent2"/>
                          </a:solidFill>
                          <a:effectLst/>
                          <a:uLnTx/>
                          <a:uFillTx/>
                          <a:latin typeface="+mn-lt"/>
                          <a:ea typeface="+mn-lt"/>
                          <a:cs typeface="Segoe UI"/>
                        </a:rPr>
                        <a:t>3</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fr-FR" sz="1600" b="0" i="0" u="none" strike="noStrike" cap="none" normalizeH="0" baseline="0" dirty="0">
                          <a:ln>
                            <a:noFill/>
                          </a:ln>
                          <a:solidFill>
                            <a:schemeClr val="tx1"/>
                          </a:solidFill>
                          <a:effectLst/>
                          <a:uLnTx/>
                          <a:uFillTx/>
                          <a:latin typeface="+mj-lt"/>
                          <a:ea typeface="+mn-lt"/>
                          <a:cs typeface="Segoe UI"/>
                        </a:rPr>
                        <a:t>Si vous avez déjà effectué les étapes de connexion de l’Unité 1, passez directement </a:t>
                      </a:r>
                      <a:br>
                        <a:rPr kumimoji="0" lang="fr-FR" sz="1600" b="0" i="0" u="none" strike="noStrike" cap="none" normalizeH="0" baseline="0" dirty="0">
                          <a:ln>
                            <a:noFill/>
                          </a:ln>
                          <a:solidFill>
                            <a:schemeClr val="tx1"/>
                          </a:solidFill>
                          <a:effectLst/>
                          <a:uLnTx/>
                          <a:uFillTx/>
                          <a:latin typeface="+mj-lt"/>
                          <a:ea typeface="+mn-lt"/>
                          <a:cs typeface="Segoe UI"/>
                        </a:rPr>
                      </a:br>
                      <a:r>
                        <a:rPr kumimoji="0" lang="fr-FR" sz="1600" b="0" i="0" u="none" strike="noStrike" cap="none" normalizeH="0" baseline="0" dirty="0">
                          <a:ln>
                            <a:noFill/>
                          </a:ln>
                          <a:solidFill>
                            <a:schemeClr val="tx1"/>
                          </a:solidFill>
                          <a:effectLst/>
                          <a:uLnTx/>
                          <a:uFillTx/>
                          <a:latin typeface="+mj-lt"/>
                          <a:ea typeface="+mn-lt"/>
                          <a:cs typeface="Segoe UI"/>
                        </a:rPr>
                        <a:t>à l’Unité 2.</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51" name="Picture 50">
            <a:extLst>
              <a:ext uri="{FF2B5EF4-FFF2-40B4-BE49-F238E27FC236}">
                <a16:creationId xmlns:a16="http://schemas.microsoft.com/office/drawing/2014/main" id="{4835F986-3063-2C6B-A06B-2C2FC6D37AD9}"/>
              </a:ext>
              <a:ext uri="{C183D7F6-B498-43B3-948B-1728B52AA6E4}">
                <adec:decorative xmlns:adec="http://schemas.microsoft.com/office/drawing/2017/decorative" val="0"/>
              </a:ext>
            </a:extLst>
          </p:cNvPr>
          <p:cNvPicPr>
            <a:picLocks noChangeAspect="1"/>
          </p:cNvPicPr>
          <p:nvPr/>
        </p:nvPicPr>
        <p:blipFill>
          <a:blip r:embed="rId5"/>
          <a:srcRect/>
          <a:stretch/>
        </p:blipFill>
        <p:spPr>
          <a:xfrm>
            <a:off x="6158268" y="1628447"/>
            <a:ext cx="5188145" cy="4304149"/>
          </a:xfrm>
          <a:prstGeom prst="rect">
            <a:avLst/>
          </a:prstGeom>
          <a:effectLst>
            <a:outerShdw blurRad="127000" algn="ctr" rotWithShape="0">
              <a:prstClr val="black">
                <a:alpha val="10000"/>
              </a:prstClr>
            </a:outerShdw>
          </a:effectLst>
        </p:spPr>
      </p:pic>
      <p:sp>
        <p:nvSpPr>
          <p:cNvPr id="3" name="TextBox 2">
            <a:extLst>
              <a:ext uri="{FF2B5EF4-FFF2-40B4-BE49-F238E27FC236}">
                <a16:creationId xmlns:a16="http://schemas.microsoft.com/office/drawing/2014/main" id="{5F5CB61B-88E1-890C-66DE-5FF75B293493}"/>
              </a:ext>
            </a:extLst>
          </p:cNvPr>
          <p:cNvSpPr txBox="1"/>
          <p:nvPr/>
        </p:nvSpPr>
        <p:spPr>
          <a:xfrm>
            <a:off x="70572" y="6536267"/>
            <a:ext cx="3383490" cy="184666"/>
          </a:xfrm>
          <a:prstGeom prst="rect">
            <a:avLst/>
          </a:prstGeom>
          <a:noFill/>
        </p:spPr>
        <p:txBody>
          <a:bodyPr wrap="none" lIns="0" tIns="0" rIns="0" bIns="0" rtlCol="0">
            <a:spAutoFit/>
          </a:bodyPr>
          <a:lstStyle/>
          <a:p>
            <a:r>
              <a:rPr lang="fr-FR" sz="1200">
                <a:effectLst/>
              </a:rPr>
              <a:t>© 2025 Microsoft Corporation. Tous droits réservés.</a:t>
            </a:r>
          </a:p>
        </p:txBody>
      </p:sp>
    </p:spTree>
    <p:extLst>
      <p:ext uri="{BB962C8B-B14F-4D97-AF65-F5344CB8AC3E}">
        <p14:creationId xmlns:p14="http://schemas.microsoft.com/office/powerpoint/2010/main" val="2106109587"/>
      </p:ext>
    </p:extLst>
  </p:cSld>
  <p:clrMapOvr>
    <a:masterClrMapping/>
  </p:clrMapOvr>
  <p:transition>
    <p:fade/>
  </p:transition>
</p:sld>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Props1.xml><?xml version="1.0" encoding="utf-8"?>
<ds:datastoreItem xmlns:ds="http://schemas.openxmlformats.org/officeDocument/2006/customXml" ds:itemID="{350A3893-5A58-4FAD-A1B2-04FF4DE169B0}">
  <ds:schemaRefs>
    <ds:schemaRef ds:uri="http://schemas.microsoft.com/sharepoint/v3/contenttype/forms"/>
  </ds:schemaRefs>
</ds:datastoreItem>
</file>

<file path=customXml/itemProps2.xml><?xml version="1.0" encoding="utf-8"?>
<ds:datastoreItem xmlns:ds="http://schemas.openxmlformats.org/officeDocument/2006/customXml" ds:itemID="{6C4D0C64-1B79-417C-A5C8-6258E7644D95}"/>
</file>

<file path=customXml/itemProps3.xml><?xml version="1.0" encoding="utf-8"?>
<ds:datastoreItem xmlns:ds="http://schemas.openxmlformats.org/officeDocument/2006/customXml" ds:itemID="{4A6F50B6-9E89-4459-AA01-F8C9860A7020}">
  <ds:schemaRefs>
    <ds:schemaRef ds:uri="http://schemas.microsoft.com/office/2006/metadata/properties"/>
    <ds:schemaRef ds:uri="http://schemas.microsoft.com/office/infopath/2007/PartnerControls"/>
    <ds:schemaRef ds:uri="http://schemas.microsoft.com/sharepoint/v3"/>
    <ds:schemaRef ds:uri="aacecd50-dc2a-4aa9-8ab7-35c14aad326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3989</Words>
  <Application>Microsoft Office PowerPoint</Application>
  <PresentationFormat>Widescreen</PresentationFormat>
  <Paragraphs>395</Paragraphs>
  <Slides>32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Avenir Next LT Pro</vt:lpstr>
      <vt:lpstr>Consolas</vt:lpstr>
      <vt:lpstr>Segoe UI</vt:lpstr>
      <vt:lpstr>Segoe UI Light</vt:lpstr>
      <vt:lpstr>Segoe UI Semibold</vt:lpstr>
      <vt:lpstr>Wingdings</vt:lpstr>
      <vt:lpstr>Microsoft Learn_Off-White Template</vt:lpstr>
      <vt:lpstr>Possibilité de Microsoft Learn Spark</vt:lpstr>
      <vt:lpstr>Microsoft</vt:lpstr>
      <vt:lpstr>Qu’est ce que l’IA générative ?</vt:lpstr>
      <vt:lpstr>Qu’est-ce que Microsoft Copilot ?</vt:lpstr>
      <vt:lpstr>Comment fonctionne Microsoft Copilot ?</vt:lpstr>
      <vt:lpstr>Lignes directrices pour des requêtes efficaces</vt:lpstr>
      <vt:lpstr>À propos du programme : Concevoir une destination de rêve grâce à l’IA </vt:lpstr>
      <vt:lpstr>Unité 1 : Premiers pas</vt:lpstr>
      <vt:lpstr>Unité 1 : Premiers pas   </vt:lpstr>
      <vt:lpstr>Unité 1 : Premiers pas      </vt:lpstr>
      <vt:lpstr>Unité 2 : Définir votre idée et établir  le contexte</vt:lpstr>
      <vt:lpstr>Unité 2 : Créer votre propre requête basée  sur les rôles pour définir le concepteur d’expérience</vt:lpstr>
      <vt:lpstr>Unité 2 : Créer votre propre requête basée  sur les rôles pour définir le concepteur d’expérience</vt:lpstr>
      <vt:lpstr>Unité 2 : Avez-vous déjà entendu le  terme Mad Libs®?</vt:lpstr>
      <vt:lpstr>Unité 2 : Exemple d’une requête basée  sur un rôle</vt:lpstr>
      <vt:lpstr>Unité 2 : Précisez votre idée</vt:lpstr>
      <vt:lpstr>Unité 3 : Créer l’image de votre héros</vt:lpstr>
      <vt:lpstr>Travaillez de manière autonome</vt:lpstr>
      <vt:lpstr>Partagez</vt:lpstr>
      <vt:lpstr>Unité 4 : Faire une entrée mémorable</vt:lpstr>
      <vt:lpstr>Unité 5 : Brainstormer les caractéristiques de la destination</vt:lpstr>
      <vt:lpstr>Travaillez de manière autonome      </vt:lpstr>
      <vt:lpstr>Partagez     </vt:lpstr>
      <vt:lpstr>Unité 6 : Planifier le menu</vt:lpstr>
      <vt:lpstr>Unité 7 : Définir l’ambiance et la musique</vt:lpstr>
      <vt:lpstr>Unité 8 : Créer du matériel de promotion  de la marque</vt:lpstr>
      <vt:lpstr>Travaillez de manière autonome  </vt:lpstr>
      <vt:lpstr>Compte rendu de projet</vt:lpstr>
      <vt:lpstr>Contrôle des connaissances</vt:lpstr>
      <vt:lpstr>Récapitulation</vt:lpstr>
      <vt:lpstr>Réfléchissez et développez vos connaissances :  Votre voyage dans l’IA se poursuit !</vt:lpstr>
      <vt:lpstr>Possibilité de Microsoft Learn Spark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2025-02-14T21:31:54Z</dcterms:created>
  <dcterms:modified xsi:type="dcterms:W3CDTF">2025-03-13T08:23:42Z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ediaServiceImageTags">
    <vt:lpwstr/>
  </property>
  <property fmtid="{D5CDD505-2E9C-101B-9397-08002B2CF9AE}" pid="4" name="ContentTypeId">
    <vt:lpwstr>0x01010072C3D4D256529745BA7520FAC4BC1720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